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58" r:id="rId5"/>
    <p:sldId id="259" r:id="rId6"/>
    <p:sldId id="260" r:id="rId7"/>
    <p:sldId id="281" r:id="rId8"/>
    <p:sldId id="262" r:id="rId9"/>
    <p:sldId id="277" r:id="rId10"/>
    <p:sldId id="264" r:id="rId11"/>
    <p:sldId id="270" r:id="rId12"/>
    <p:sldId id="269" r:id="rId13"/>
    <p:sldId id="278" r:id="rId14"/>
    <p:sldId id="265" r:id="rId15"/>
    <p:sldId id="280" r:id="rId16"/>
    <p:sldId id="279" r:id="rId17"/>
    <p:sldId id="266" r:id="rId18"/>
    <p:sldId id="268" r:id="rId19"/>
    <p:sldId id="261" r:id="rId20"/>
    <p:sldId id="275" r:id="rId21"/>
    <p:sldId id="263" r:id="rId22"/>
    <p:sldId id="273" r:id="rId23"/>
    <p:sldId id="283" r:id="rId24"/>
    <p:sldId id="274" r:id="rId25"/>
    <p:sldId id="282" r:id="rId26"/>
    <p:sldId id="272" r:id="rId27"/>
    <p:sldId id="276" r:id="rId28"/>
    <p:sldId id="298" r:id="rId29"/>
    <p:sldId id="284" r:id="rId30"/>
    <p:sldId id="296" r:id="rId31"/>
    <p:sldId id="285" r:id="rId32"/>
    <p:sldId id="286" r:id="rId33"/>
    <p:sldId id="295" r:id="rId34"/>
    <p:sldId id="287" r:id="rId35"/>
    <p:sldId id="288" r:id="rId36"/>
    <p:sldId id="292" r:id="rId37"/>
    <p:sldId id="289" r:id="rId38"/>
    <p:sldId id="293" r:id="rId39"/>
    <p:sldId id="294" r:id="rId40"/>
    <p:sldId id="297" r:id="rId4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5CB2E76E-E309-4C21-A960-B1AC4E6FE35E}" type="slidenum">
              <a:rPr lang="sl-SI"/>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AD71AAC7-078A-45EA-8020-3DEB6ACC0221}" type="slidenum">
              <a:rPr lang="sl-SI"/>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7EB16507-DE80-4D14-8096-297EE5D70DEC}"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23E3CF89-167C-424A-B4C1-9968640B6734}" type="slidenum">
              <a:rPr lang="sl-SI"/>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BEEF3FCC-C237-4F67-BFC0-CB9A4107BA8E}" type="slidenum">
              <a:rPr lang="sl-SI"/>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8DD9FE52-638E-4ABE-9A05-A230374569D1}" type="slidenum">
              <a:rPr lang="sl-SI"/>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sl-SI"/>
          </a:p>
        </p:txBody>
      </p:sp>
      <p:sp>
        <p:nvSpPr>
          <p:cNvPr id="8" name="Ograda noge 7"/>
          <p:cNvSpPr>
            <a:spLocks noGrp="1"/>
          </p:cNvSpPr>
          <p:nvPr>
            <p:ph type="ftr" sz="quarter" idx="11"/>
          </p:nvPr>
        </p:nvSpPr>
        <p:spPr/>
        <p:txBody>
          <a:bodyPr/>
          <a:lstStyle>
            <a:lvl1pPr>
              <a:defRPr/>
            </a:lvl1pPr>
          </a:lstStyle>
          <a:p>
            <a:endParaRPr lang="sl-SI"/>
          </a:p>
        </p:txBody>
      </p:sp>
      <p:sp>
        <p:nvSpPr>
          <p:cNvPr id="9" name="Ograda številke diapozitiva 8"/>
          <p:cNvSpPr>
            <a:spLocks noGrp="1"/>
          </p:cNvSpPr>
          <p:nvPr>
            <p:ph type="sldNum" sz="quarter" idx="12"/>
          </p:nvPr>
        </p:nvSpPr>
        <p:spPr/>
        <p:txBody>
          <a:bodyPr/>
          <a:lstStyle>
            <a:lvl1pPr>
              <a:defRPr/>
            </a:lvl1pPr>
          </a:lstStyle>
          <a:p>
            <a:fld id="{67EB67C2-B037-46E8-A887-92ABD01650C9}" type="slidenum">
              <a:rPr lang="sl-SI"/>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sl-SI"/>
          </a:p>
        </p:txBody>
      </p:sp>
      <p:sp>
        <p:nvSpPr>
          <p:cNvPr id="4" name="Ograda noge 3"/>
          <p:cNvSpPr>
            <a:spLocks noGrp="1"/>
          </p:cNvSpPr>
          <p:nvPr>
            <p:ph type="ftr" sz="quarter" idx="11"/>
          </p:nvPr>
        </p:nvSpPr>
        <p:spPr/>
        <p:txBody>
          <a:bodyPr/>
          <a:lstStyle>
            <a:lvl1pPr>
              <a:defRPr/>
            </a:lvl1pPr>
          </a:lstStyle>
          <a:p>
            <a:endParaRPr lang="sl-SI"/>
          </a:p>
        </p:txBody>
      </p:sp>
      <p:sp>
        <p:nvSpPr>
          <p:cNvPr id="5" name="Ograda številke diapozitiva 4"/>
          <p:cNvSpPr>
            <a:spLocks noGrp="1"/>
          </p:cNvSpPr>
          <p:nvPr>
            <p:ph type="sldNum" sz="quarter" idx="12"/>
          </p:nvPr>
        </p:nvSpPr>
        <p:spPr/>
        <p:txBody>
          <a:bodyPr/>
          <a:lstStyle>
            <a:lvl1pPr>
              <a:defRPr/>
            </a:lvl1pPr>
          </a:lstStyle>
          <a:p>
            <a:fld id="{28ECA6D3-C6C5-4B84-BE70-7C9CD53A6038}" type="slidenum">
              <a:rPr lang="sl-SI"/>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DE9A4598-A8DC-497A-BE30-875F7C864915}" type="slidenum">
              <a:rPr lang="sl-SI"/>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5F79B08D-7121-4FB7-8159-D7040732C222}" type="slidenum">
              <a:rPr lang="sl-SI"/>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C82211D3-66FB-476B-9960-6416F6D03F40}" type="slidenum">
              <a:rPr lang="sl-SI"/>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37E131-D93D-4708-A640-7B78037E4688}" type="slidenum">
              <a:rPr lang="sl-SI"/>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sl-SI" sz="4000"/>
              <a:t>ZMOTNE ZAZNAVE:</a:t>
            </a:r>
            <a:br>
              <a:rPr lang="sl-SI" sz="4000"/>
            </a:br>
            <a:r>
              <a:rPr lang="sl-SI" sz="4000"/>
              <a:t/>
            </a:r>
            <a:br>
              <a:rPr lang="sl-SI" sz="4000"/>
            </a:br>
            <a:r>
              <a:rPr lang="sl-SI" sz="4000">
                <a:solidFill>
                  <a:srgbClr val="CC3300"/>
                </a:solidFill>
              </a:rPr>
              <a:t>OPTIČNE ZAZNAVNE ILUZIJE</a:t>
            </a:r>
          </a:p>
        </p:txBody>
      </p:sp>
      <p:sp>
        <p:nvSpPr>
          <p:cNvPr id="2051" name="Rectangle 3"/>
          <p:cNvSpPr>
            <a:spLocks noGrp="1" noChangeArrowheads="1"/>
          </p:cNvSpPr>
          <p:nvPr>
            <p:ph type="subTitle" idx="1"/>
          </p:nvPr>
        </p:nvSpPr>
        <p:spPr/>
        <p:txBody>
          <a:bodyPr/>
          <a:lstStyle/>
          <a:p>
            <a:endParaRPr lang="sl-SI"/>
          </a:p>
          <a:p>
            <a:endParaRPr lang="sl-SI"/>
          </a:p>
          <a:p>
            <a:r>
              <a:rPr lang="sl-SI"/>
              <a:t>Pripravila: Sonja Bone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sl-SI">
                <a:solidFill>
                  <a:srgbClr val="CC3300"/>
                </a:solidFill>
              </a:rPr>
              <a:t>Slikovna dvoumnost</a:t>
            </a:r>
          </a:p>
        </p:txBody>
      </p:sp>
      <p:pic>
        <p:nvPicPr>
          <p:cNvPr id="10244" name="Picture 4" descr="Y_ILLUS_10"/>
          <p:cNvPicPr>
            <a:picLocks noChangeAspect="1" noChangeArrowheads="1"/>
          </p:cNvPicPr>
          <p:nvPr>
            <p:ph type="body" idx="1"/>
          </p:nvPr>
        </p:nvPicPr>
        <p:blipFill>
          <a:blip r:embed="rId2" cstate="print"/>
          <a:srcRect/>
          <a:stretch>
            <a:fillRect/>
          </a:stretch>
        </p:blipFill>
        <p:spPr>
          <a:xfrm>
            <a:off x="755650" y="1557338"/>
            <a:ext cx="2540000" cy="1473200"/>
          </a:xfrm>
          <a:noFill/>
          <a:ln/>
        </p:spPr>
      </p:pic>
      <p:pic>
        <p:nvPicPr>
          <p:cNvPr id="10245" name="Picture 5"/>
          <p:cNvPicPr>
            <a:picLocks noChangeAspect="1" noChangeArrowheads="1"/>
          </p:cNvPicPr>
          <p:nvPr/>
        </p:nvPicPr>
        <p:blipFill>
          <a:blip r:embed="rId3" cstate="print"/>
          <a:srcRect/>
          <a:stretch>
            <a:fillRect/>
          </a:stretch>
        </p:blipFill>
        <p:spPr bwMode="auto">
          <a:xfrm>
            <a:off x="4140200" y="1341438"/>
            <a:ext cx="1657350" cy="2286000"/>
          </a:xfrm>
          <a:prstGeom prst="rect">
            <a:avLst/>
          </a:prstGeom>
          <a:noFill/>
          <a:ln w="9525">
            <a:noFill/>
            <a:miter lim="800000"/>
            <a:headEnd/>
            <a:tailEnd/>
          </a:ln>
          <a:effectLst/>
        </p:spPr>
      </p:pic>
      <p:pic>
        <p:nvPicPr>
          <p:cNvPr id="10246" name="Picture 6" descr="girl-musician-illusion"/>
          <p:cNvPicPr>
            <a:picLocks noChangeAspect="1" noChangeArrowheads="1"/>
          </p:cNvPicPr>
          <p:nvPr/>
        </p:nvPicPr>
        <p:blipFill>
          <a:blip r:embed="rId4" cstate="print"/>
          <a:srcRect/>
          <a:stretch>
            <a:fillRect/>
          </a:stretch>
        </p:blipFill>
        <p:spPr bwMode="auto">
          <a:xfrm>
            <a:off x="827088" y="3573463"/>
            <a:ext cx="2295525" cy="2647950"/>
          </a:xfrm>
          <a:prstGeom prst="rect">
            <a:avLst/>
          </a:prstGeom>
          <a:noFill/>
        </p:spPr>
      </p:pic>
      <p:pic>
        <p:nvPicPr>
          <p:cNvPr id="10247" name="Picture 7" descr="18914d1240514260-did-you-see-jesus-optical-illusion-illusion-1-"/>
          <p:cNvPicPr>
            <a:picLocks noChangeAspect="1" noChangeArrowheads="1"/>
          </p:cNvPicPr>
          <p:nvPr/>
        </p:nvPicPr>
        <p:blipFill>
          <a:blip r:embed="rId5" cstate="print"/>
          <a:srcRect/>
          <a:stretch>
            <a:fillRect/>
          </a:stretch>
        </p:blipFill>
        <p:spPr bwMode="auto">
          <a:xfrm>
            <a:off x="6084888" y="3716338"/>
            <a:ext cx="1920875" cy="2362200"/>
          </a:xfrm>
          <a:prstGeom prst="rect">
            <a:avLst/>
          </a:prstGeom>
          <a:noFill/>
        </p:spPr>
      </p:pic>
      <p:sp>
        <p:nvSpPr>
          <p:cNvPr id="10248" name="Rectangle 8"/>
          <p:cNvSpPr>
            <a:spLocks noChangeArrowheads="1"/>
          </p:cNvSpPr>
          <p:nvPr/>
        </p:nvSpPr>
        <p:spPr bwMode="auto">
          <a:xfrm>
            <a:off x="1042988" y="2997200"/>
            <a:ext cx="1670050" cy="641350"/>
          </a:xfrm>
          <a:prstGeom prst="rect">
            <a:avLst/>
          </a:prstGeom>
          <a:noFill/>
          <a:ln w="9525">
            <a:noFill/>
            <a:miter lim="800000"/>
            <a:headEnd/>
            <a:tailEnd/>
          </a:ln>
          <a:effectLst/>
        </p:spPr>
        <p:txBody>
          <a:bodyPr wrap="none">
            <a:spAutoFit/>
          </a:bodyPr>
          <a:lstStyle/>
          <a:p>
            <a:r>
              <a:rPr lang="sl-SI">
                <a:solidFill>
                  <a:schemeClr val="tx2"/>
                </a:solidFill>
              </a:rPr>
              <a:t>Zajec ali raca?</a:t>
            </a:r>
            <a:br>
              <a:rPr lang="sl-SI">
                <a:solidFill>
                  <a:schemeClr val="tx2"/>
                </a:solidFill>
              </a:rPr>
            </a:br>
            <a:endParaRPr lang="sl-SI">
              <a:solidFill>
                <a:schemeClr val="tx2"/>
              </a:solidFill>
            </a:endParaRPr>
          </a:p>
        </p:txBody>
      </p:sp>
      <p:sp>
        <p:nvSpPr>
          <p:cNvPr id="10249" name="Rectangle 9"/>
          <p:cNvSpPr>
            <a:spLocks noChangeArrowheads="1"/>
          </p:cNvSpPr>
          <p:nvPr/>
        </p:nvSpPr>
        <p:spPr bwMode="auto">
          <a:xfrm>
            <a:off x="3635375" y="3500438"/>
            <a:ext cx="2178050" cy="641350"/>
          </a:xfrm>
          <a:prstGeom prst="rect">
            <a:avLst/>
          </a:prstGeom>
          <a:noFill/>
          <a:ln w="9525">
            <a:noFill/>
            <a:miter lim="800000"/>
            <a:headEnd/>
            <a:tailEnd/>
          </a:ln>
          <a:effectLst/>
        </p:spPr>
        <p:txBody>
          <a:bodyPr wrap="none">
            <a:spAutoFit/>
          </a:bodyPr>
          <a:lstStyle/>
          <a:p>
            <a:r>
              <a:rPr lang="sl-SI">
                <a:solidFill>
                  <a:schemeClr val="tx2"/>
                </a:solidFill>
              </a:rPr>
              <a:t>Indijanec ali eskim?</a:t>
            </a:r>
            <a:br>
              <a:rPr lang="sl-SI">
                <a:solidFill>
                  <a:schemeClr val="tx2"/>
                </a:solidFill>
              </a:rPr>
            </a:br>
            <a:endParaRPr lang="sl-SI">
              <a:solidFill>
                <a:schemeClr val="tx2"/>
              </a:solidFill>
            </a:endParaRPr>
          </a:p>
        </p:txBody>
      </p:sp>
      <p:sp>
        <p:nvSpPr>
          <p:cNvPr id="10250" name="Rectangle 10"/>
          <p:cNvSpPr>
            <a:spLocks noChangeArrowheads="1"/>
          </p:cNvSpPr>
          <p:nvPr/>
        </p:nvSpPr>
        <p:spPr bwMode="auto">
          <a:xfrm>
            <a:off x="684213" y="6092825"/>
            <a:ext cx="2571750" cy="366713"/>
          </a:xfrm>
          <a:prstGeom prst="rect">
            <a:avLst/>
          </a:prstGeom>
          <a:noFill/>
          <a:ln w="9525">
            <a:noFill/>
            <a:miter lim="800000"/>
            <a:headEnd/>
            <a:tailEnd/>
          </a:ln>
          <a:effectLst/>
        </p:spPr>
        <p:txBody>
          <a:bodyPr wrap="none">
            <a:spAutoFit/>
          </a:bodyPr>
          <a:lstStyle/>
          <a:p>
            <a:r>
              <a:rPr lang="sl-SI">
                <a:solidFill>
                  <a:schemeClr val="tx2"/>
                </a:solidFill>
              </a:rPr>
              <a:t>Saksofonist ali ženska?</a:t>
            </a:r>
          </a:p>
        </p:txBody>
      </p:sp>
      <p:sp>
        <p:nvSpPr>
          <p:cNvPr id="10251" name="Rectangle 11"/>
          <p:cNvSpPr>
            <a:spLocks noChangeArrowheads="1"/>
          </p:cNvSpPr>
          <p:nvPr/>
        </p:nvSpPr>
        <p:spPr bwMode="auto">
          <a:xfrm>
            <a:off x="5724525" y="6092825"/>
            <a:ext cx="2584450" cy="366713"/>
          </a:xfrm>
          <a:prstGeom prst="rect">
            <a:avLst/>
          </a:prstGeom>
          <a:noFill/>
          <a:ln w="9525">
            <a:noFill/>
            <a:miter lim="800000"/>
            <a:headEnd/>
            <a:tailEnd/>
          </a:ln>
          <a:effectLst/>
        </p:spPr>
        <p:txBody>
          <a:bodyPr wrap="none">
            <a:spAutoFit/>
          </a:bodyPr>
          <a:lstStyle/>
          <a:p>
            <a:r>
              <a:rPr lang="sl-SI">
                <a:solidFill>
                  <a:schemeClr val="tx2"/>
                </a:solidFill>
              </a:rPr>
              <a:t>Mlada ali stara ženska?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l-SI">
                <a:solidFill>
                  <a:srgbClr val="CC3300"/>
                </a:solidFill>
              </a:rPr>
              <a:t>Rubinova vaza</a:t>
            </a:r>
          </a:p>
        </p:txBody>
      </p:sp>
      <p:sp>
        <p:nvSpPr>
          <p:cNvPr id="16389" name="AutoShape 5" descr="9k="/>
          <p:cNvSpPr>
            <a:spLocks noChangeAspect="1" noChangeArrowheads="1"/>
          </p:cNvSpPr>
          <p:nvPr/>
        </p:nvSpPr>
        <p:spPr bwMode="auto">
          <a:xfrm>
            <a:off x="155575" y="46038"/>
            <a:ext cx="2476500" cy="1847850"/>
          </a:xfrm>
          <a:prstGeom prst="rect">
            <a:avLst/>
          </a:prstGeom>
          <a:noFill/>
        </p:spPr>
        <p:txBody>
          <a:bodyPr/>
          <a:lstStyle/>
          <a:p>
            <a:endParaRPr lang="sl-SI"/>
          </a:p>
        </p:txBody>
      </p:sp>
      <p:sp>
        <p:nvSpPr>
          <p:cNvPr id="16391" name="AutoShape 7" descr="9k="/>
          <p:cNvSpPr>
            <a:spLocks noChangeAspect="1" noChangeArrowheads="1"/>
          </p:cNvSpPr>
          <p:nvPr/>
        </p:nvSpPr>
        <p:spPr bwMode="auto">
          <a:xfrm>
            <a:off x="155575" y="46038"/>
            <a:ext cx="2476500" cy="1847850"/>
          </a:xfrm>
          <a:prstGeom prst="rect">
            <a:avLst/>
          </a:prstGeom>
          <a:noFill/>
        </p:spPr>
        <p:txBody>
          <a:bodyPr/>
          <a:lstStyle/>
          <a:p>
            <a:endParaRPr lang="sl-SI"/>
          </a:p>
        </p:txBody>
      </p:sp>
      <p:sp>
        <p:nvSpPr>
          <p:cNvPr id="16393" name="AutoShape 9" descr="9k="/>
          <p:cNvSpPr>
            <a:spLocks noChangeAspect="1" noChangeArrowheads="1"/>
          </p:cNvSpPr>
          <p:nvPr/>
        </p:nvSpPr>
        <p:spPr bwMode="auto">
          <a:xfrm>
            <a:off x="155575" y="46038"/>
            <a:ext cx="2476500" cy="1847850"/>
          </a:xfrm>
          <a:prstGeom prst="rect">
            <a:avLst/>
          </a:prstGeom>
          <a:noFill/>
        </p:spPr>
        <p:txBody>
          <a:bodyPr/>
          <a:lstStyle/>
          <a:p>
            <a:endParaRPr lang="sl-SI"/>
          </a:p>
        </p:txBody>
      </p:sp>
      <p:sp>
        <p:nvSpPr>
          <p:cNvPr id="16395" name="AutoShape 11" descr="9k="/>
          <p:cNvSpPr>
            <a:spLocks noChangeAspect="1" noChangeArrowheads="1"/>
          </p:cNvSpPr>
          <p:nvPr/>
        </p:nvSpPr>
        <p:spPr bwMode="auto">
          <a:xfrm>
            <a:off x="155575" y="46038"/>
            <a:ext cx="2476500" cy="1847850"/>
          </a:xfrm>
          <a:prstGeom prst="rect">
            <a:avLst/>
          </a:prstGeom>
          <a:noFill/>
        </p:spPr>
        <p:txBody>
          <a:bodyPr/>
          <a:lstStyle/>
          <a:p>
            <a:endParaRPr lang="sl-SI"/>
          </a:p>
        </p:txBody>
      </p:sp>
      <p:sp>
        <p:nvSpPr>
          <p:cNvPr id="16397" name="AutoShape 13" descr="9k="/>
          <p:cNvSpPr>
            <a:spLocks noChangeAspect="1" noChangeArrowheads="1"/>
          </p:cNvSpPr>
          <p:nvPr/>
        </p:nvSpPr>
        <p:spPr bwMode="auto">
          <a:xfrm>
            <a:off x="155575" y="46038"/>
            <a:ext cx="2476500" cy="1847850"/>
          </a:xfrm>
          <a:prstGeom prst="rect">
            <a:avLst/>
          </a:prstGeom>
          <a:noFill/>
        </p:spPr>
        <p:txBody>
          <a:bodyPr/>
          <a:lstStyle/>
          <a:p>
            <a:endParaRPr lang="sl-SI"/>
          </a:p>
        </p:txBody>
      </p:sp>
      <p:pic>
        <p:nvPicPr>
          <p:cNvPr id="16399" name="Picture 15" descr="old-couple"/>
          <p:cNvPicPr>
            <a:picLocks noChangeAspect="1" noChangeArrowheads="1"/>
          </p:cNvPicPr>
          <p:nvPr/>
        </p:nvPicPr>
        <p:blipFill>
          <a:blip r:embed="rId2" cstate="print"/>
          <a:srcRect/>
          <a:stretch>
            <a:fillRect/>
          </a:stretch>
        </p:blipFill>
        <p:spPr bwMode="auto">
          <a:xfrm>
            <a:off x="5076825" y="2781300"/>
            <a:ext cx="3616325" cy="2705100"/>
          </a:xfrm>
          <a:prstGeom prst="rect">
            <a:avLst/>
          </a:prstGeom>
          <a:noFill/>
        </p:spPr>
      </p:pic>
      <p:pic>
        <p:nvPicPr>
          <p:cNvPr id="16403" name="Picture 19" descr="vase5"/>
          <p:cNvPicPr>
            <a:picLocks noChangeAspect="1" noChangeArrowheads="1"/>
          </p:cNvPicPr>
          <p:nvPr/>
        </p:nvPicPr>
        <p:blipFill>
          <a:blip r:embed="rId3" cstate="print"/>
          <a:srcRect/>
          <a:stretch>
            <a:fillRect/>
          </a:stretch>
        </p:blipFill>
        <p:spPr bwMode="auto">
          <a:xfrm>
            <a:off x="539750" y="2781300"/>
            <a:ext cx="3811588" cy="28622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5300663"/>
            <a:ext cx="8229600" cy="1143000"/>
          </a:xfrm>
        </p:spPr>
        <p:txBody>
          <a:bodyPr/>
          <a:lstStyle/>
          <a:p>
            <a:r>
              <a:rPr lang="sl-SI" sz="2000"/>
              <a:t>Mož z listjem na glavi ali zaljubljenca?</a:t>
            </a:r>
          </a:p>
        </p:txBody>
      </p:sp>
      <p:pic>
        <p:nvPicPr>
          <p:cNvPr id="15366" name="Picture 6" descr="oldmanlovers"/>
          <p:cNvPicPr>
            <a:picLocks noChangeAspect="1" noChangeArrowheads="1"/>
          </p:cNvPicPr>
          <p:nvPr/>
        </p:nvPicPr>
        <p:blipFill>
          <a:blip r:embed="rId2" cstate="print"/>
          <a:srcRect/>
          <a:stretch>
            <a:fillRect/>
          </a:stretch>
        </p:blipFill>
        <p:spPr bwMode="auto">
          <a:xfrm>
            <a:off x="1979613" y="692150"/>
            <a:ext cx="4008437" cy="4584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03800" y="260350"/>
            <a:ext cx="2952750" cy="431800"/>
          </a:xfrm>
        </p:spPr>
        <p:txBody>
          <a:bodyPr/>
          <a:lstStyle/>
          <a:p>
            <a:r>
              <a:rPr lang="sl-SI" sz="1800"/>
              <a:t/>
            </a:r>
            <a:br>
              <a:rPr lang="sl-SI" sz="1800"/>
            </a:br>
            <a:r>
              <a:rPr lang="sl-SI" sz="1800"/>
              <a:t/>
            </a:r>
            <a:br>
              <a:rPr lang="sl-SI" sz="1800"/>
            </a:br>
            <a:endParaRPr lang="sl-SI" sz="4000"/>
          </a:p>
        </p:txBody>
      </p:sp>
      <p:sp>
        <p:nvSpPr>
          <p:cNvPr id="24580" name="Rectangle 4"/>
          <p:cNvSpPr>
            <a:spLocks noGrp="1" noChangeArrowheads="1"/>
          </p:cNvSpPr>
          <p:nvPr>
            <p:ph type="body" idx="1"/>
          </p:nvPr>
        </p:nvSpPr>
        <p:spPr>
          <a:xfrm>
            <a:off x="323850" y="333375"/>
            <a:ext cx="8229600" cy="5534025"/>
          </a:xfrm>
        </p:spPr>
        <p:txBody>
          <a:bodyPr/>
          <a:lstStyle/>
          <a:p>
            <a:pPr algn="ctr">
              <a:buFontTx/>
              <a:buNone/>
            </a:pPr>
            <a:r>
              <a:rPr lang="sl-SI">
                <a:solidFill>
                  <a:srgbClr val="CC3300"/>
                </a:solidFill>
              </a:rPr>
              <a:t>ZAZNAVNA NARAVNANOST</a:t>
            </a:r>
            <a:r>
              <a:rPr lang="sl-SI"/>
              <a:t> </a:t>
            </a:r>
          </a:p>
          <a:p>
            <a:pPr>
              <a:buFontTx/>
              <a:buNone/>
            </a:pPr>
            <a:r>
              <a:rPr lang="sl-SI" sz="2000"/>
              <a:t>	Katere dražljaje bomo zaznali in kako si bomo te dražljaje pojasnili in jih povezali v celoto je v veliki meri odvisno  </a:t>
            </a:r>
            <a:r>
              <a:rPr lang="sl-SI" sz="2000" b="1">
                <a:solidFill>
                  <a:srgbClr val="CC3300"/>
                </a:solidFill>
              </a:rPr>
              <a:t>od predhodnih</a:t>
            </a:r>
            <a:r>
              <a:rPr lang="sl-SI" sz="2000">
                <a:solidFill>
                  <a:srgbClr val="CC3300"/>
                </a:solidFill>
              </a:rPr>
              <a:t> </a:t>
            </a:r>
            <a:r>
              <a:rPr lang="sl-SI" sz="2000" b="1">
                <a:solidFill>
                  <a:srgbClr val="CC3300"/>
                </a:solidFill>
              </a:rPr>
              <a:t>izkušenj</a:t>
            </a:r>
            <a:r>
              <a:rPr lang="sl-SI" sz="2000" b="1"/>
              <a:t> in znanja o predmetih</a:t>
            </a:r>
            <a:r>
              <a:rPr lang="sl-SI" sz="2000"/>
              <a:t>. Zelo pomembno vlogo pa imajo tudi čustva, pričakovanja in motivacija, pod vplivom katerih se oblikuje zaznavna naravnanost, tj. posebno stanje, v katerem smo usmerjeni k sprejemanju določenih vrst informacij, ne pa tudi drugih.</a:t>
            </a:r>
          </a:p>
        </p:txBody>
      </p:sp>
      <p:pic>
        <p:nvPicPr>
          <p:cNvPr id="24582" name="Picture 6" descr="ANd9GcRQKK-oGIUWga2fYHKBKySrH4Dluzqw6M0NjDAQD4OhStpjenwEZg"/>
          <p:cNvPicPr>
            <a:picLocks noChangeAspect="1" noChangeArrowheads="1"/>
          </p:cNvPicPr>
          <p:nvPr/>
        </p:nvPicPr>
        <p:blipFill>
          <a:blip r:embed="rId2" cstate="print"/>
          <a:srcRect/>
          <a:stretch>
            <a:fillRect/>
          </a:stretch>
        </p:blipFill>
        <p:spPr bwMode="auto">
          <a:xfrm>
            <a:off x="900113" y="3716338"/>
            <a:ext cx="2143125" cy="2143125"/>
          </a:xfrm>
          <a:prstGeom prst="rect">
            <a:avLst/>
          </a:prstGeom>
          <a:noFill/>
        </p:spPr>
      </p:pic>
      <p:pic>
        <p:nvPicPr>
          <p:cNvPr id="24583" name="Picture 7" descr="Y_ILLUS_10"/>
          <p:cNvPicPr>
            <a:picLocks noChangeAspect="1" noChangeArrowheads="1"/>
          </p:cNvPicPr>
          <p:nvPr/>
        </p:nvPicPr>
        <p:blipFill>
          <a:blip r:embed="rId3" cstate="print"/>
          <a:srcRect/>
          <a:stretch>
            <a:fillRect/>
          </a:stretch>
        </p:blipFill>
        <p:spPr bwMode="auto">
          <a:xfrm>
            <a:off x="4643438" y="3716338"/>
            <a:ext cx="25400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l-SI" sz="2800"/>
              <a:t>POSEBNA VRSTA ZAZNAVNE ILUZIJE – </a:t>
            </a:r>
            <a:r>
              <a:rPr lang="sl-SI" sz="2800" b="1">
                <a:solidFill>
                  <a:srgbClr val="CC3300"/>
                </a:solidFill>
              </a:rPr>
              <a:t>NEMOGOČI LIKI</a:t>
            </a:r>
            <a:br>
              <a:rPr lang="sl-SI" sz="2800" b="1">
                <a:solidFill>
                  <a:srgbClr val="CC3300"/>
                </a:solidFill>
              </a:rPr>
            </a:br>
            <a:r>
              <a:rPr lang="sl-SI" sz="2800">
                <a:solidFill>
                  <a:srgbClr val="CC3300"/>
                </a:solidFill>
              </a:rPr>
              <a:t/>
            </a:r>
            <a:br>
              <a:rPr lang="sl-SI" sz="2800">
                <a:solidFill>
                  <a:srgbClr val="CC3300"/>
                </a:solidFill>
              </a:rPr>
            </a:br>
            <a:r>
              <a:rPr lang="sl-SI" sz="2800">
                <a:solidFill>
                  <a:schemeClr val="tx1"/>
                </a:solidFill>
              </a:rPr>
              <a:t>Penrosov trikotnik</a:t>
            </a:r>
          </a:p>
        </p:txBody>
      </p:sp>
      <p:pic>
        <p:nvPicPr>
          <p:cNvPr id="11270" name="Picture 6" descr="10dimernzijaCUBES3"/>
          <p:cNvPicPr>
            <a:picLocks noChangeAspect="1" noChangeArrowheads="1"/>
          </p:cNvPicPr>
          <p:nvPr/>
        </p:nvPicPr>
        <p:blipFill>
          <a:blip r:embed="rId2" cstate="print"/>
          <a:srcRect/>
          <a:stretch>
            <a:fillRect/>
          </a:stretch>
        </p:blipFill>
        <p:spPr bwMode="auto">
          <a:xfrm>
            <a:off x="6011863" y="2276475"/>
            <a:ext cx="2540000" cy="2870200"/>
          </a:xfrm>
          <a:prstGeom prst="rect">
            <a:avLst/>
          </a:prstGeom>
          <a:noFill/>
          <a:ln w="9525">
            <a:noFill/>
            <a:miter lim="800000"/>
            <a:headEnd/>
            <a:tailEnd/>
          </a:ln>
        </p:spPr>
      </p:pic>
      <p:pic>
        <p:nvPicPr>
          <p:cNvPr id="11271" name="Picture 7" descr="ANd9GcQWJiqKIoyjs5aqxiCcArkNI0R2iTsR4GtvDpZxmJQ-JEM5VRfK"/>
          <p:cNvPicPr>
            <a:picLocks noChangeAspect="1" noChangeArrowheads="1"/>
          </p:cNvPicPr>
          <p:nvPr/>
        </p:nvPicPr>
        <p:blipFill>
          <a:blip r:embed="rId3" cstate="print"/>
          <a:srcRect/>
          <a:stretch>
            <a:fillRect/>
          </a:stretch>
        </p:blipFill>
        <p:spPr bwMode="auto">
          <a:xfrm>
            <a:off x="3276600" y="2997200"/>
            <a:ext cx="2143125" cy="2143125"/>
          </a:xfrm>
          <a:prstGeom prst="rect">
            <a:avLst/>
          </a:prstGeom>
          <a:noFill/>
        </p:spPr>
      </p:pic>
      <p:sp>
        <p:nvSpPr>
          <p:cNvPr id="11272" name="Rectangle 8"/>
          <p:cNvSpPr>
            <a:spLocks noGrp="1" noChangeArrowheads="1"/>
          </p:cNvSpPr>
          <p:nvPr>
            <p:ph type="body" idx="1"/>
          </p:nvPr>
        </p:nvSpPr>
        <p:spPr>
          <a:xfrm>
            <a:off x="7812088" y="6165850"/>
            <a:ext cx="3851275" cy="2582863"/>
          </a:xfrm>
        </p:spPr>
        <p:txBody>
          <a:bodyPr/>
          <a:lstStyle/>
          <a:p>
            <a:endParaRPr lang="sl-SI"/>
          </a:p>
        </p:txBody>
      </p:sp>
      <p:sp>
        <p:nvSpPr>
          <p:cNvPr id="11274" name="AutoShape 10" descr="2Q=="/>
          <p:cNvSpPr>
            <a:spLocks noChangeAspect="1" noChangeArrowheads="1"/>
          </p:cNvSpPr>
          <p:nvPr/>
        </p:nvSpPr>
        <p:spPr bwMode="auto">
          <a:xfrm>
            <a:off x="155575" y="46038"/>
            <a:ext cx="1457325" cy="1323975"/>
          </a:xfrm>
          <a:prstGeom prst="rect">
            <a:avLst/>
          </a:prstGeom>
          <a:noFill/>
        </p:spPr>
        <p:txBody>
          <a:bodyPr/>
          <a:lstStyle/>
          <a:p>
            <a:endParaRPr lang="sl-SI"/>
          </a:p>
        </p:txBody>
      </p:sp>
      <p:sp>
        <p:nvSpPr>
          <p:cNvPr id="11276" name="AutoShape 12" descr="2Q=="/>
          <p:cNvSpPr>
            <a:spLocks noChangeAspect="1" noChangeArrowheads="1"/>
          </p:cNvSpPr>
          <p:nvPr/>
        </p:nvSpPr>
        <p:spPr bwMode="auto">
          <a:xfrm>
            <a:off x="155575" y="46038"/>
            <a:ext cx="1457325" cy="1323975"/>
          </a:xfrm>
          <a:prstGeom prst="rect">
            <a:avLst/>
          </a:prstGeom>
          <a:noFill/>
        </p:spPr>
        <p:txBody>
          <a:bodyPr/>
          <a:lstStyle/>
          <a:p>
            <a:endParaRPr lang="sl-SI"/>
          </a:p>
        </p:txBody>
      </p:sp>
      <p:sp>
        <p:nvSpPr>
          <p:cNvPr id="11278" name="AutoShape 14" descr="2Q=="/>
          <p:cNvSpPr>
            <a:spLocks noChangeAspect="1" noChangeArrowheads="1"/>
          </p:cNvSpPr>
          <p:nvPr/>
        </p:nvSpPr>
        <p:spPr bwMode="auto">
          <a:xfrm>
            <a:off x="155575" y="46038"/>
            <a:ext cx="1457325" cy="1323975"/>
          </a:xfrm>
          <a:prstGeom prst="rect">
            <a:avLst/>
          </a:prstGeom>
          <a:noFill/>
        </p:spPr>
        <p:txBody>
          <a:bodyPr/>
          <a:lstStyle/>
          <a:p>
            <a:endParaRPr lang="sl-SI"/>
          </a:p>
        </p:txBody>
      </p:sp>
      <p:pic>
        <p:nvPicPr>
          <p:cNvPr id="11280" name="Picture 16" descr="192px-Penrose-dreieck"/>
          <p:cNvPicPr>
            <a:picLocks noChangeAspect="1" noChangeArrowheads="1"/>
          </p:cNvPicPr>
          <p:nvPr/>
        </p:nvPicPr>
        <p:blipFill>
          <a:blip r:embed="rId4" cstate="print"/>
          <a:srcRect/>
          <a:stretch>
            <a:fillRect/>
          </a:stretch>
        </p:blipFill>
        <p:spPr bwMode="auto">
          <a:xfrm>
            <a:off x="684213" y="3500438"/>
            <a:ext cx="1828800" cy="1657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11413" y="6165850"/>
            <a:ext cx="2305050" cy="360363"/>
          </a:xfrm>
        </p:spPr>
        <p:txBody>
          <a:bodyPr/>
          <a:lstStyle/>
          <a:p>
            <a:r>
              <a:rPr lang="sl-SI" sz="1800"/>
              <a:t>M.C.Escher</a:t>
            </a:r>
          </a:p>
        </p:txBody>
      </p:sp>
      <p:pic>
        <p:nvPicPr>
          <p:cNvPr id="26628" name="Picture 4" descr="mc%20escher%20monochrome%20optical%20illusion%20waterfalls%20greyscale%201315x1670%20wallpaper_www"/>
          <p:cNvPicPr>
            <a:picLocks noChangeAspect="1" noChangeArrowheads="1"/>
          </p:cNvPicPr>
          <p:nvPr>
            <p:ph type="body" idx="1"/>
          </p:nvPr>
        </p:nvPicPr>
        <p:blipFill>
          <a:blip r:embed="rId2" cstate="print"/>
          <a:srcRect/>
          <a:stretch>
            <a:fillRect/>
          </a:stretch>
        </p:blipFill>
        <p:spPr>
          <a:xfrm>
            <a:off x="2787650" y="1600200"/>
            <a:ext cx="3567113" cy="4525963"/>
          </a:xfrm>
          <a:noFill/>
          <a:ln/>
        </p:spPr>
      </p:pic>
      <p:sp>
        <p:nvSpPr>
          <p:cNvPr id="26629" name="Rectangle 5"/>
          <p:cNvSpPr>
            <a:spLocks noChangeArrowheads="1"/>
          </p:cNvSpPr>
          <p:nvPr/>
        </p:nvSpPr>
        <p:spPr bwMode="auto">
          <a:xfrm>
            <a:off x="827088" y="692150"/>
            <a:ext cx="7058025" cy="457200"/>
          </a:xfrm>
          <a:prstGeom prst="rect">
            <a:avLst/>
          </a:prstGeom>
          <a:noFill/>
          <a:ln w="9525">
            <a:noFill/>
            <a:miter lim="800000"/>
            <a:headEnd/>
            <a:tailEnd/>
          </a:ln>
          <a:effectLst/>
        </p:spPr>
        <p:txBody>
          <a:bodyPr>
            <a:spAutoFit/>
          </a:bodyPr>
          <a:lstStyle/>
          <a:p>
            <a:pPr algn="ctr"/>
            <a:r>
              <a:rPr lang="sl-SI" sz="2400" b="1">
                <a:solidFill>
                  <a:schemeClr val="tx2"/>
                </a:solidFill>
              </a:rPr>
              <a:t>	Penrosov trikotnik v Escherjevi grafiki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sl-SI"/>
              <a:t>Nemogoče krožne stopnice</a:t>
            </a:r>
          </a:p>
        </p:txBody>
      </p:sp>
      <p:pic>
        <p:nvPicPr>
          <p:cNvPr id="25604" name="Picture 4" descr="ANd9GcRaEOdjWgEl1y2Z4j2tUFIXdSnYrLL2a_kQhmUay0NWuXjTL8aAoA"/>
          <p:cNvPicPr>
            <a:picLocks noChangeAspect="1" noChangeArrowheads="1"/>
          </p:cNvPicPr>
          <p:nvPr>
            <p:ph type="body" idx="1"/>
          </p:nvPr>
        </p:nvPicPr>
        <p:blipFill>
          <a:blip r:embed="rId2" cstate="print"/>
          <a:srcRect/>
          <a:stretch>
            <a:fillRect/>
          </a:stretch>
        </p:blipFill>
        <p:spPr>
          <a:xfrm>
            <a:off x="1403350" y="2636838"/>
            <a:ext cx="2143125" cy="2143125"/>
          </a:xfrm>
          <a:noFill/>
          <a:ln/>
        </p:spPr>
      </p:pic>
      <p:pic>
        <p:nvPicPr>
          <p:cNvPr id="25606" name="Picture 6" descr="ANd9GcSps1ybYAl7SM-C8UnlDKcHZW0Uc0ZUZAv6FfYxUexBuGXdMg6x2Q"/>
          <p:cNvPicPr>
            <a:picLocks noChangeAspect="1" noChangeArrowheads="1"/>
          </p:cNvPicPr>
          <p:nvPr/>
        </p:nvPicPr>
        <p:blipFill>
          <a:blip r:embed="rId3" cstate="print"/>
          <a:srcRect/>
          <a:stretch>
            <a:fillRect/>
          </a:stretch>
        </p:blipFill>
        <p:spPr bwMode="auto">
          <a:xfrm>
            <a:off x="4716463" y="1628775"/>
            <a:ext cx="2771775" cy="3370263"/>
          </a:xfrm>
          <a:prstGeom prst="rect">
            <a:avLst/>
          </a:prstGeom>
          <a:noFill/>
        </p:spPr>
      </p:pic>
      <p:sp>
        <p:nvSpPr>
          <p:cNvPr id="25607" name="Rectangle 7"/>
          <p:cNvSpPr>
            <a:spLocks noChangeArrowheads="1"/>
          </p:cNvSpPr>
          <p:nvPr/>
        </p:nvSpPr>
        <p:spPr bwMode="auto">
          <a:xfrm>
            <a:off x="5076825" y="5084763"/>
            <a:ext cx="1377950" cy="366712"/>
          </a:xfrm>
          <a:prstGeom prst="rect">
            <a:avLst/>
          </a:prstGeom>
          <a:noFill/>
          <a:ln w="9525">
            <a:noFill/>
            <a:miter lim="800000"/>
            <a:headEnd/>
            <a:tailEnd/>
          </a:ln>
          <a:effectLst/>
        </p:spPr>
        <p:txBody>
          <a:bodyPr wrap="none">
            <a:spAutoFit/>
          </a:bodyPr>
          <a:lstStyle/>
          <a:p>
            <a:r>
              <a:rPr lang="sl-SI">
                <a:solidFill>
                  <a:schemeClr val="tx2"/>
                </a:solidFill>
              </a:rPr>
              <a:t>M.C.Escher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sl-SI" sz="4000">
                <a:solidFill>
                  <a:srgbClr val="CC3300"/>
                </a:solidFill>
              </a:rPr>
              <a:t>Dvoumni nemogoči liki</a:t>
            </a:r>
            <a:r>
              <a:rPr lang="sl-SI" sz="4000"/>
              <a:t> – </a:t>
            </a:r>
            <a:r>
              <a:rPr lang="sl-SI" sz="2400"/>
              <a:t>zaradi dvoumnih robov lahko vidimo na dva načina, odvisno od tega, na kateri del risbe osredotočimo pogled</a:t>
            </a:r>
          </a:p>
        </p:txBody>
      </p:sp>
      <p:sp>
        <p:nvSpPr>
          <p:cNvPr id="12294" name="Rectangle 6"/>
          <p:cNvSpPr>
            <a:spLocks noGrp="1" noChangeArrowheads="1"/>
          </p:cNvSpPr>
          <p:nvPr>
            <p:ph type="body" idx="1"/>
          </p:nvPr>
        </p:nvSpPr>
        <p:spPr/>
        <p:txBody>
          <a:bodyPr/>
          <a:lstStyle/>
          <a:p>
            <a:endParaRPr lang="sl-SI"/>
          </a:p>
        </p:txBody>
      </p:sp>
      <p:pic>
        <p:nvPicPr>
          <p:cNvPr id="12302" name="Picture 14" descr="ANd9GcQ4QuQo5SlTz3zA3BFGcJsGuRt5qXqME7ztdd6MncfPBzma3jBj"/>
          <p:cNvPicPr>
            <a:picLocks noChangeAspect="1" noChangeArrowheads="1"/>
          </p:cNvPicPr>
          <p:nvPr/>
        </p:nvPicPr>
        <p:blipFill>
          <a:blip r:embed="rId2" cstate="print"/>
          <a:srcRect/>
          <a:stretch>
            <a:fillRect/>
          </a:stretch>
        </p:blipFill>
        <p:spPr bwMode="auto">
          <a:xfrm>
            <a:off x="5219700" y="2492375"/>
            <a:ext cx="1847850" cy="2466975"/>
          </a:xfrm>
          <a:prstGeom prst="rect">
            <a:avLst/>
          </a:prstGeom>
          <a:noFill/>
        </p:spPr>
      </p:pic>
      <p:pic>
        <p:nvPicPr>
          <p:cNvPr id="12304" name="Picture 16" descr="ANd9GcT-Iwtsb799JJ76lzX7VB149W5gxGWkzOqKQYPeY5Io279agmXE"/>
          <p:cNvPicPr>
            <a:picLocks noChangeAspect="1" noChangeArrowheads="1"/>
          </p:cNvPicPr>
          <p:nvPr/>
        </p:nvPicPr>
        <p:blipFill>
          <a:blip r:embed="rId3" cstate="print"/>
          <a:srcRect/>
          <a:stretch>
            <a:fillRect/>
          </a:stretch>
        </p:blipFill>
        <p:spPr bwMode="auto">
          <a:xfrm>
            <a:off x="1187450" y="2781300"/>
            <a:ext cx="3095625" cy="19573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p:cNvPicPr>
            <a:picLocks noChangeAspect="1" noChangeArrowheads="1"/>
          </p:cNvPicPr>
          <p:nvPr/>
        </p:nvPicPr>
        <p:blipFill>
          <a:blip r:embed="rId2" cstate="print"/>
          <a:srcRect/>
          <a:stretch>
            <a:fillRect/>
          </a:stretch>
        </p:blipFill>
        <p:spPr bwMode="auto">
          <a:xfrm>
            <a:off x="2484438" y="2349500"/>
            <a:ext cx="4319587" cy="304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descr="ANd9GcRWpQ8oOF5bmXy0kPjWvpkUMxlpACWJK_WT9EKM71oz8eqMiqMbMQ"/>
          <p:cNvPicPr>
            <a:picLocks noChangeAspect="1" noChangeArrowheads="1"/>
          </p:cNvPicPr>
          <p:nvPr/>
        </p:nvPicPr>
        <p:blipFill>
          <a:blip r:embed="rId2" cstate="print"/>
          <a:srcRect/>
          <a:stretch>
            <a:fillRect/>
          </a:stretch>
        </p:blipFill>
        <p:spPr bwMode="auto">
          <a:xfrm>
            <a:off x="2555875" y="620713"/>
            <a:ext cx="3889375" cy="2914650"/>
          </a:xfrm>
          <a:prstGeom prst="rect">
            <a:avLst/>
          </a:prstGeom>
          <a:noFill/>
        </p:spPr>
      </p:pic>
      <p:pic>
        <p:nvPicPr>
          <p:cNvPr id="7183" name="Picture 15" descr="71slikaILUZIJE_ILUSAO1"/>
          <p:cNvPicPr>
            <a:picLocks noChangeAspect="1" noChangeArrowheads="1"/>
          </p:cNvPicPr>
          <p:nvPr/>
        </p:nvPicPr>
        <p:blipFill>
          <a:blip r:embed="rId3" cstate="print"/>
          <a:srcRect/>
          <a:stretch>
            <a:fillRect/>
          </a:stretch>
        </p:blipFill>
        <p:spPr bwMode="auto">
          <a:xfrm>
            <a:off x="1979613" y="3925888"/>
            <a:ext cx="5040312" cy="2276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sl-SI"/>
          </a:p>
        </p:txBody>
      </p:sp>
      <p:sp>
        <p:nvSpPr>
          <p:cNvPr id="3075" name="Rectangle 3"/>
          <p:cNvSpPr>
            <a:spLocks noGrp="1" noChangeArrowheads="1"/>
          </p:cNvSpPr>
          <p:nvPr>
            <p:ph type="body" idx="1"/>
          </p:nvPr>
        </p:nvSpPr>
        <p:spPr/>
        <p:txBody>
          <a:bodyPr/>
          <a:lstStyle/>
          <a:p>
            <a:r>
              <a:rPr lang="sl-SI"/>
              <a:t>Iluzije so zmotne interpretacije čutnih podatkov.</a:t>
            </a:r>
          </a:p>
          <a:p>
            <a:r>
              <a:rPr lang="sl-SI"/>
              <a:t>Ne ustrezajo stvarnosti, vendar imajo svoj izvor v dražljajih iz okolja. </a:t>
            </a:r>
          </a:p>
          <a:p>
            <a:r>
              <a:rPr lang="sl-SI"/>
              <a:t>Doživljamo jih pogosto.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69slika7301"/>
          <p:cNvPicPr>
            <a:picLocks noChangeAspect="1" noChangeArrowheads="1"/>
          </p:cNvPicPr>
          <p:nvPr>
            <p:ph type="body" idx="4294967295"/>
          </p:nvPr>
        </p:nvPicPr>
        <p:blipFill>
          <a:blip r:embed="rId2" cstate="print"/>
          <a:srcRect/>
          <a:stretch>
            <a:fillRect/>
          </a:stretch>
        </p:blipFill>
        <p:spPr>
          <a:xfrm>
            <a:off x="755650" y="1412875"/>
            <a:ext cx="2827338" cy="3873500"/>
          </a:xfrm>
          <a:noFill/>
          <a:ln/>
        </p:spPr>
      </p:pic>
      <p:pic>
        <p:nvPicPr>
          <p:cNvPr id="21509" name="Picture 5" descr="73slikaOPTICAL_ILLUSION___1_7302"/>
          <p:cNvPicPr>
            <a:picLocks noChangeAspect="1" noChangeArrowheads="1"/>
          </p:cNvPicPr>
          <p:nvPr/>
        </p:nvPicPr>
        <p:blipFill>
          <a:blip r:embed="rId3" cstate="print"/>
          <a:srcRect/>
          <a:stretch>
            <a:fillRect/>
          </a:stretch>
        </p:blipFill>
        <p:spPr bwMode="auto">
          <a:xfrm>
            <a:off x="4716463" y="981075"/>
            <a:ext cx="2970212" cy="47529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sl-SI" sz="4000">
                <a:solidFill>
                  <a:srgbClr val="CC3300"/>
                </a:solidFill>
              </a:rPr>
              <a:t>Geometrične zaznavne iluzije</a:t>
            </a:r>
            <a:br>
              <a:rPr lang="sl-SI" sz="4000">
                <a:solidFill>
                  <a:srgbClr val="CC3300"/>
                </a:solidFill>
              </a:rPr>
            </a:br>
            <a:r>
              <a:rPr lang="sl-SI" sz="1800" b="1">
                <a:solidFill>
                  <a:schemeClr val="tx1"/>
                </a:solidFill>
              </a:rPr>
              <a:t>so univerzalni doživljaji, kar pomeni, da jih doživlja ob istih situacijah večina ljudi. Vzrok je v podobnosti izkušenj ter v značilnostih fiziološkega sistema človeka.</a:t>
            </a:r>
          </a:p>
        </p:txBody>
      </p:sp>
      <p:sp>
        <p:nvSpPr>
          <p:cNvPr id="9228" name="Rectangle 12"/>
          <p:cNvSpPr>
            <a:spLocks noChangeArrowheads="1"/>
          </p:cNvSpPr>
          <p:nvPr/>
        </p:nvSpPr>
        <p:spPr bwMode="auto">
          <a:xfrm>
            <a:off x="900113" y="1700213"/>
            <a:ext cx="6038850" cy="366712"/>
          </a:xfrm>
          <a:prstGeom prst="rect">
            <a:avLst/>
          </a:prstGeom>
          <a:noFill/>
          <a:ln w="9525">
            <a:noFill/>
            <a:miter lim="800000"/>
            <a:headEnd/>
            <a:tailEnd/>
          </a:ln>
          <a:effectLst/>
        </p:spPr>
        <p:txBody>
          <a:bodyPr wrap="none">
            <a:spAutoFit/>
          </a:bodyPr>
          <a:lstStyle/>
          <a:p>
            <a:r>
              <a:rPr lang="sl-SI" b="1">
                <a:solidFill>
                  <a:srgbClr val="CC3300"/>
                </a:solidFill>
              </a:rPr>
              <a:t>Ebbinghausova iluzija ali iluzija Titchenerjevih krogov</a:t>
            </a:r>
          </a:p>
        </p:txBody>
      </p:sp>
      <p:sp>
        <p:nvSpPr>
          <p:cNvPr id="9229" name="Rectangle 13"/>
          <p:cNvSpPr>
            <a:spLocks noChangeArrowheads="1"/>
          </p:cNvSpPr>
          <p:nvPr/>
        </p:nvSpPr>
        <p:spPr bwMode="auto">
          <a:xfrm>
            <a:off x="900113" y="2205038"/>
            <a:ext cx="3092450" cy="366712"/>
          </a:xfrm>
          <a:prstGeom prst="rect">
            <a:avLst/>
          </a:prstGeom>
          <a:noFill/>
          <a:ln w="9525">
            <a:noFill/>
            <a:miter lim="800000"/>
            <a:headEnd/>
            <a:tailEnd/>
          </a:ln>
          <a:effectLst/>
        </p:spPr>
        <p:txBody>
          <a:bodyPr wrap="none">
            <a:spAutoFit/>
          </a:bodyPr>
          <a:lstStyle/>
          <a:p>
            <a:r>
              <a:rPr lang="sl-SI" b="1"/>
              <a:t>Je levi center kroga večji ?</a:t>
            </a:r>
          </a:p>
        </p:txBody>
      </p:sp>
      <p:pic>
        <p:nvPicPr>
          <p:cNvPr id="9230" name="Picture 14" descr="14dimenzijay_illusion5"/>
          <p:cNvPicPr>
            <a:picLocks noChangeAspect="1" noChangeArrowheads="1"/>
          </p:cNvPicPr>
          <p:nvPr/>
        </p:nvPicPr>
        <p:blipFill>
          <a:blip r:embed="rId2" cstate="print"/>
          <a:srcRect/>
          <a:stretch>
            <a:fillRect/>
          </a:stretch>
        </p:blipFill>
        <p:spPr bwMode="auto">
          <a:xfrm>
            <a:off x="755650" y="2636838"/>
            <a:ext cx="4537075" cy="2749550"/>
          </a:xfrm>
          <a:prstGeom prst="rect">
            <a:avLst/>
          </a:prstGeom>
          <a:noFill/>
          <a:ln w="9525">
            <a:noFill/>
            <a:miter lim="800000"/>
            <a:headEnd/>
            <a:tailEnd/>
          </a:ln>
        </p:spPr>
      </p:pic>
      <p:sp>
        <p:nvSpPr>
          <p:cNvPr id="9231" name="Rectangle 15"/>
          <p:cNvSpPr>
            <a:spLocks noChangeArrowheads="1"/>
          </p:cNvSpPr>
          <p:nvPr/>
        </p:nvSpPr>
        <p:spPr bwMode="auto">
          <a:xfrm>
            <a:off x="755650" y="5445125"/>
            <a:ext cx="11876088" cy="641350"/>
          </a:xfrm>
          <a:prstGeom prst="rect">
            <a:avLst/>
          </a:prstGeom>
          <a:noFill/>
          <a:ln w="9525">
            <a:noFill/>
            <a:miter lim="800000"/>
            <a:headEnd/>
            <a:tailEnd/>
          </a:ln>
          <a:effectLst/>
        </p:spPr>
        <p:txBody>
          <a:bodyPr>
            <a:spAutoFit/>
          </a:bodyPr>
          <a:lstStyle/>
          <a:p>
            <a:r>
              <a:rPr lang="sl-SI" b="1"/>
              <a:t>Ne…oba sta enako velika.  Do iluzije pride, ker srednja kroga </a:t>
            </a:r>
          </a:p>
          <a:p>
            <a:r>
              <a:rPr lang="sl-SI" b="1"/>
              <a:t>nehote primerjamo s krogi, ki ju obkrožajo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76250"/>
            <a:ext cx="8229600" cy="1143000"/>
          </a:xfrm>
        </p:spPr>
        <p:txBody>
          <a:bodyPr/>
          <a:lstStyle/>
          <a:p>
            <a:r>
              <a:rPr lang="sl-SI" sz="4000">
                <a:solidFill>
                  <a:srgbClr val="CC3300"/>
                </a:solidFill>
              </a:rPr>
              <a:t>Muller- Lyerjeva iluzija</a:t>
            </a:r>
            <a:r>
              <a:rPr lang="sl-SI" sz="4000"/>
              <a:t/>
            </a:r>
            <a:br>
              <a:rPr lang="sl-SI" sz="4000"/>
            </a:br>
            <a:r>
              <a:rPr lang="sl-SI" sz="2400"/>
              <a:t>Črta puščice, ki je odprta navzven se nam zdi daljša, črta puščice, ki zaprta navznoter, pa se nam zdi krajša. Iluzija vztraja tudi potem, ko vemo, da sta črti obeh puščic enaki.</a:t>
            </a:r>
          </a:p>
        </p:txBody>
      </p:sp>
      <p:pic>
        <p:nvPicPr>
          <p:cNvPr id="19466" name="Picture 10" descr="Y_ILLUS_6"/>
          <p:cNvPicPr>
            <a:picLocks noChangeAspect="1" noChangeArrowheads="1"/>
          </p:cNvPicPr>
          <p:nvPr/>
        </p:nvPicPr>
        <p:blipFill>
          <a:blip r:embed="rId2" cstate="print"/>
          <a:srcRect/>
          <a:stretch>
            <a:fillRect/>
          </a:stretch>
        </p:blipFill>
        <p:spPr bwMode="auto">
          <a:xfrm>
            <a:off x="755650" y="2420938"/>
            <a:ext cx="3241675" cy="2933700"/>
          </a:xfrm>
          <a:prstGeom prst="rect">
            <a:avLst/>
          </a:prstGeom>
          <a:noFill/>
        </p:spPr>
      </p:pic>
      <p:pic>
        <p:nvPicPr>
          <p:cNvPr id="19467" name="Picture 11" descr="razlaga iluzij"/>
          <p:cNvPicPr>
            <a:picLocks noChangeAspect="1" noChangeArrowheads="1"/>
          </p:cNvPicPr>
          <p:nvPr/>
        </p:nvPicPr>
        <p:blipFill>
          <a:blip r:embed="rId3" cstate="print"/>
          <a:srcRect l="13982" t="5092" r="44305" b="43600"/>
          <a:stretch>
            <a:fillRect/>
          </a:stretch>
        </p:blipFill>
        <p:spPr bwMode="auto">
          <a:xfrm>
            <a:off x="4356100" y="2349500"/>
            <a:ext cx="4356100" cy="31670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l-SI">
                <a:solidFill>
                  <a:srgbClr val="CC3300"/>
                </a:solidFill>
              </a:rPr>
              <a:t>Ponzova  iluzija</a:t>
            </a:r>
          </a:p>
        </p:txBody>
      </p:sp>
      <p:pic>
        <p:nvPicPr>
          <p:cNvPr id="31748" name="Picture 4" descr="SCREENSHOT2"/>
          <p:cNvPicPr>
            <a:picLocks noChangeAspect="1" noChangeArrowheads="1"/>
          </p:cNvPicPr>
          <p:nvPr>
            <p:ph type="body" idx="1"/>
          </p:nvPr>
        </p:nvPicPr>
        <p:blipFill>
          <a:blip r:embed="rId2" cstate="print"/>
          <a:srcRect/>
          <a:stretch>
            <a:fillRect/>
          </a:stretch>
        </p:blipFill>
        <p:spPr>
          <a:xfrm>
            <a:off x="684213" y="1125538"/>
            <a:ext cx="2540000" cy="1879600"/>
          </a:xfrm>
          <a:noFill/>
          <a:ln/>
        </p:spPr>
      </p:pic>
      <p:sp>
        <p:nvSpPr>
          <p:cNvPr id="31749" name="Rectangle 5"/>
          <p:cNvSpPr>
            <a:spLocks noChangeArrowheads="1"/>
          </p:cNvSpPr>
          <p:nvPr/>
        </p:nvSpPr>
        <p:spPr bwMode="auto">
          <a:xfrm>
            <a:off x="395288" y="3141663"/>
            <a:ext cx="12453937" cy="1190625"/>
          </a:xfrm>
          <a:prstGeom prst="rect">
            <a:avLst/>
          </a:prstGeom>
          <a:noFill/>
          <a:ln w="9525">
            <a:noFill/>
            <a:miter lim="800000"/>
            <a:headEnd/>
            <a:tailEnd/>
          </a:ln>
          <a:effectLst/>
        </p:spPr>
        <p:txBody>
          <a:bodyPr>
            <a:spAutoFit/>
          </a:bodyPr>
          <a:lstStyle/>
          <a:p>
            <a:r>
              <a:rPr lang="sl-SI"/>
              <a:t>Vodoravni črti sta enako dolgi, </a:t>
            </a:r>
          </a:p>
          <a:p>
            <a:r>
              <a:rPr lang="sl-SI"/>
              <a:t>čeprav se nam zdi, da je gornja daljša. </a:t>
            </a:r>
          </a:p>
          <a:p>
            <a:r>
              <a:rPr lang="sl-SI"/>
              <a:t>Iluzijo pojasnimo z delovanjem </a:t>
            </a:r>
          </a:p>
          <a:p>
            <a:r>
              <a:rPr lang="sl-SI"/>
              <a:t>globinskih znakov.</a:t>
            </a:r>
          </a:p>
        </p:txBody>
      </p:sp>
      <p:pic>
        <p:nvPicPr>
          <p:cNvPr id="31750" name="Picture 6" descr="iluz14"/>
          <p:cNvPicPr>
            <a:picLocks noChangeAspect="1" noChangeArrowheads="1" noCrop="1"/>
          </p:cNvPicPr>
          <p:nvPr/>
        </p:nvPicPr>
        <p:blipFill>
          <a:blip r:embed="rId3" cstate="print"/>
          <a:srcRect/>
          <a:stretch>
            <a:fillRect/>
          </a:stretch>
        </p:blipFill>
        <p:spPr bwMode="auto">
          <a:xfrm>
            <a:off x="4643438" y="1341438"/>
            <a:ext cx="3706812" cy="4176712"/>
          </a:xfrm>
          <a:prstGeom prst="rect">
            <a:avLst/>
          </a:prstGeom>
          <a:noFill/>
        </p:spPr>
      </p:pic>
      <p:pic>
        <p:nvPicPr>
          <p:cNvPr id="31751" name="Picture 7" descr="priya_ponzo"/>
          <p:cNvPicPr>
            <a:picLocks noChangeAspect="1" noChangeArrowheads="1"/>
          </p:cNvPicPr>
          <p:nvPr/>
        </p:nvPicPr>
        <p:blipFill>
          <a:blip r:embed="rId4" cstate="print"/>
          <a:srcRect/>
          <a:stretch>
            <a:fillRect/>
          </a:stretch>
        </p:blipFill>
        <p:spPr bwMode="auto">
          <a:xfrm>
            <a:off x="539750" y="4365625"/>
            <a:ext cx="3132138" cy="231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sl-SI">
                <a:solidFill>
                  <a:srgbClr val="CC3300"/>
                </a:solidFill>
              </a:rPr>
              <a:t>Munsterbergova iluzija</a:t>
            </a:r>
          </a:p>
        </p:txBody>
      </p:sp>
      <p:pic>
        <p:nvPicPr>
          <p:cNvPr id="20486" name="Picture 6" descr="50linije-y_illusion2"/>
          <p:cNvPicPr>
            <a:picLocks noChangeAspect="1" noChangeArrowheads="1"/>
          </p:cNvPicPr>
          <p:nvPr>
            <p:ph type="body" idx="1"/>
          </p:nvPr>
        </p:nvPicPr>
        <p:blipFill>
          <a:blip r:embed="rId2" cstate="print"/>
          <a:srcRect/>
          <a:stretch>
            <a:fillRect/>
          </a:stretch>
        </p:blipFill>
        <p:spPr>
          <a:xfrm>
            <a:off x="2627313" y="1341438"/>
            <a:ext cx="2398712" cy="3846512"/>
          </a:xfrm>
          <a:noFill/>
          <a:ln/>
        </p:spPr>
      </p:pic>
      <p:sp>
        <p:nvSpPr>
          <p:cNvPr id="20487" name="Rectangle 7"/>
          <p:cNvSpPr>
            <a:spLocks noChangeArrowheads="1"/>
          </p:cNvSpPr>
          <p:nvPr/>
        </p:nvSpPr>
        <p:spPr bwMode="auto">
          <a:xfrm>
            <a:off x="2051050" y="5516563"/>
            <a:ext cx="3422650" cy="366712"/>
          </a:xfrm>
          <a:prstGeom prst="rect">
            <a:avLst/>
          </a:prstGeom>
          <a:noFill/>
          <a:ln w="9525">
            <a:noFill/>
            <a:miter lim="800000"/>
            <a:headEnd/>
            <a:tailEnd/>
          </a:ln>
          <a:effectLst/>
        </p:spPr>
        <p:txBody>
          <a:bodyPr wrap="none">
            <a:spAutoFit/>
          </a:bodyPr>
          <a:lstStyle/>
          <a:p>
            <a:r>
              <a:rPr lang="sl-SI" i="1"/>
              <a:t>Ali so navpične črte vzporedne?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sl-SI">
                <a:solidFill>
                  <a:srgbClr val="CC3300"/>
                </a:solidFill>
              </a:rPr>
              <a:t>Vertikalno- horizontalna iluzija</a:t>
            </a:r>
          </a:p>
        </p:txBody>
      </p:sp>
      <p:sp>
        <p:nvSpPr>
          <p:cNvPr id="30726" name="AutoShape 6" descr="Z"/>
          <p:cNvSpPr>
            <a:spLocks noChangeAspect="1" noChangeArrowheads="1"/>
          </p:cNvSpPr>
          <p:nvPr/>
        </p:nvSpPr>
        <p:spPr bwMode="auto">
          <a:xfrm>
            <a:off x="3500438" y="2357438"/>
            <a:ext cx="2143125" cy="2143125"/>
          </a:xfrm>
          <a:prstGeom prst="rect">
            <a:avLst/>
          </a:prstGeom>
          <a:noFill/>
        </p:spPr>
        <p:txBody>
          <a:bodyPr/>
          <a:lstStyle/>
          <a:p>
            <a:endParaRPr lang="sl-SI"/>
          </a:p>
        </p:txBody>
      </p:sp>
      <p:sp>
        <p:nvSpPr>
          <p:cNvPr id="30727" name="Rectangle 7"/>
          <p:cNvSpPr>
            <a:spLocks noGrp="1" noChangeArrowheads="1"/>
          </p:cNvSpPr>
          <p:nvPr>
            <p:ph type="body" idx="1"/>
          </p:nvPr>
        </p:nvSpPr>
        <p:spPr/>
        <p:txBody>
          <a:bodyPr/>
          <a:lstStyle/>
          <a:p>
            <a:endParaRPr lang="sl-SI"/>
          </a:p>
        </p:txBody>
      </p:sp>
      <p:sp>
        <p:nvSpPr>
          <p:cNvPr id="30729" name="AutoShape 9" descr="Z"/>
          <p:cNvSpPr>
            <a:spLocks noChangeAspect="1" noChangeArrowheads="1"/>
          </p:cNvSpPr>
          <p:nvPr/>
        </p:nvSpPr>
        <p:spPr bwMode="auto">
          <a:xfrm>
            <a:off x="155575" y="46038"/>
            <a:ext cx="2143125" cy="2143125"/>
          </a:xfrm>
          <a:prstGeom prst="rect">
            <a:avLst/>
          </a:prstGeom>
          <a:noFill/>
        </p:spPr>
        <p:txBody>
          <a:bodyPr/>
          <a:lstStyle/>
          <a:p>
            <a:endParaRPr lang="sl-SI"/>
          </a:p>
        </p:txBody>
      </p:sp>
      <p:pic>
        <p:nvPicPr>
          <p:cNvPr id="30731" name="Picture 11" descr="v-h"/>
          <p:cNvPicPr>
            <a:picLocks noChangeAspect="1" noChangeArrowheads="1"/>
          </p:cNvPicPr>
          <p:nvPr/>
        </p:nvPicPr>
        <p:blipFill>
          <a:blip r:embed="rId2" cstate="print"/>
          <a:srcRect/>
          <a:stretch>
            <a:fillRect/>
          </a:stretch>
        </p:blipFill>
        <p:spPr bwMode="auto">
          <a:xfrm>
            <a:off x="1116013" y="2492375"/>
            <a:ext cx="2857500" cy="2857500"/>
          </a:xfrm>
          <a:prstGeom prst="rect">
            <a:avLst/>
          </a:prstGeom>
          <a:noFill/>
        </p:spPr>
      </p:pic>
      <p:pic>
        <p:nvPicPr>
          <p:cNvPr id="30733" name="Picture 13" descr="tophat2go"/>
          <p:cNvPicPr>
            <a:picLocks noChangeAspect="1" noChangeArrowheads="1"/>
          </p:cNvPicPr>
          <p:nvPr/>
        </p:nvPicPr>
        <p:blipFill>
          <a:blip r:embed="rId3" cstate="print"/>
          <a:srcRect/>
          <a:stretch>
            <a:fillRect/>
          </a:stretch>
        </p:blipFill>
        <p:spPr bwMode="auto">
          <a:xfrm>
            <a:off x="4932363" y="1628775"/>
            <a:ext cx="3281362" cy="41036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l-SI">
                <a:solidFill>
                  <a:srgbClr val="CC3300"/>
                </a:solidFill>
              </a:rPr>
              <a:t>Zlomljen svinčnik v kozarcu?</a:t>
            </a:r>
          </a:p>
        </p:txBody>
      </p:sp>
      <p:pic>
        <p:nvPicPr>
          <p:cNvPr id="18440" name="Picture 8" descr="PencilInWater"/>
          <p:cNvPicPr>
            <a:picLocks noChangeAspect="1" noChangeArrowheads="1"/>
          </p:cNvPicPr>
          <p:nvPr/>
        </p:nvPicPr>
        <p:blipFill>
          <a:blip r:embed="rId2" cstate="print"/>
          <a:srcRect/>
          <a:stretch>
            <a:fillRect/>
          </a:stretch>
        </p:blipFill>
        <p:spPr bwMode="auto">
          <a:xfrm>
            <a:off x="2268538" y="1557338"/>
            <a:ext cx="3668712" cy="48926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l-SI">
                <a:solidFill>
                  <a:srgbClr val="CC3300"/>
                </a:solidFill>
              </a:rPr>
              <a:t>Iluzija lune</a:t>
            </a:r>
          </a:p>
        </p:txBody>
      </p:sp>
      <p:pic>
        <p:nvPicPr>
          <p:cNvPr id="22538" name="Picture 10" descr="iluzila lune"/>
          <p:cNvPicPr>
            <a:picLocks noChangeAspect="1" noChangeArrowheads="1"/>
          </p:cNvPicPr>
          <p:nvPr>
            <p:ph type="body" idx="1"/>
          </p:nvPr>
        </p:nvPicPr>
        <p:blipFill>
          <a:blip r:embed="rId2" cstate="print"/>
          <a:srcRect/>
          <a:stretch>
            <a:fillRect/>
          </a:stretch>
        </p:blipFill>
        <p:spPr>
          <a:xfrm>
            <a:off x="900113" y="1268413"/>
            <a:ext cx="2101850" cy="4737100"/>
          </a:xfrm>
          <a:noFill/>
          <a:ln/>
        </p:spPr>
      </p:pic>
      <p:sp>
        <p:nvSpPr>
          <p:cNvPr id="22539" name="Rectangle 11"/>
          <p:cNvSpPr>
            <a:spLocks noChangeArrowheads="1"/>
          </p:cNvSpPr>
          <p:nvPr/>
        </p:nvSpPr>
        <p:spPr bwMode="auto">
          <a:xfrm>
            <a:off x="3851275" y="1700213"/>
            <a:ext cx="3130550" cy="1465262"/>
          </a:xfrm>
          <a:prstGeom prst="rect">
            <a:avLst/>
          </a:prstGeom>
          <a:noFill/>
          <a:ln w="9525">
            <a:noFill/>
            <a:miter lim="800000"/>
            <a:headEnd/>
            <a:tailEnd/>
          </a:ln>
          <a:effectLst/>
        </p:spPr>
        <p:txBody>
          <a:bodyPr wrap="none">
            <a:spAutoFit/>
          </a:bodyPr>
          <a:lstStyle/>
          <a:p>
            <a:r>
              <a:rPr lang="sl-SI" b="1">
                <a:solidFill>
                  <a:schemeClr val="accent2"/>
                </a:solidFill>
              </a:rPr>
              <a:t>Ko je luna visoko na nebu, </a:t>
            </a:r>
          </a:p>
          <a:p>
            <a:r>
              <a:rPr lang="sl-SI" b="1">
                <a:solidFill>
                  <a:schemeClr val="accent2"/>
                </a:solidFill>
              </a:rPr>
              <a:t>se nam zdi majhna,  </a:t>
            </a:r>
          </a:p>
          <a:p>
            <a:r>
              <a:rPr lang="sl-SI" b="1">
                <a:solidFill>
                  <a:schemeClr val="accent2"/>
                </a:solidFill>
              </a:rPr>
              <a:t>ko pa je tik nad obzorjem, </a:t>
            </a:r>
          </a:p>
          <a:p>
            <a:r>
              <a:rPr lang="sl-SI" b="1">
                <a:solidFill>
                  <a:schemeClr val="accent2"/>
                </a:solidFill>
              </a:rPr>
              <a:t>izgleda velika. </a:t>
            </a:r>
          </a:p>
          <a:p>
            <a:r>
              <a:rPr lang="sl-SI" b="1">
                <a:solidFill>
                  <a:schemeClr val="accent2"/>
                </a:solidFill>
              </a:rPr>
              <a:t>Kaj se dogaja?</a:t>
            </a:r>
          </a:p>
        </p:txBody>
      </p:sp>
      <p:sp>
        <p:nvSpPr>
          <p:cNvPr id="22540" name="Rectangle 12"/>
          <p:cNvSpPr>
            <a:spLocks noChangeArrowheads="1"/>
          </p:cNvSpPr>
          <p:nvPr/>
        </p:nvSpPr>
        <p:spPr bwMode="auto">
          <a:xfrm>
            <a:off x="3635375" y="3789363"/>
            <a:ext cx="4572000" cy="1739900"/>
          </a:xfrm>
          <a:prstGeom prst="rect">
            <a:avLst/>
          </a:prstGeom>
          <a:noFill/>
          <a:ln w="9525">
            <a:noFill/>
            <a:miter lim="800000"/>
            <a:headEnd/>
            <a:tailEnd/>
          </a:ln>
          <a:effectLst/>
        </p:spPr>
        <p:txBody>
          <a:bodyPr>
            <a:spAutoFit/>
          </a:bodyPr>
          <a:lstStyle/>
          <a:p>
            <a:r>
              <a:rPr lang="sl-SI" b="1"/>
              <a:t>Naša zaznava lune se spremeni zaradi bližine obzorja. Nastane zaradi vpliva okolice lune na zaznavanje njene velikosti.</a:t>
            </a:r>
          </a:p>
          <a:p>
            <a:r>
              <a:rPr lang="sl-SI" b="1"/>
              <a:t>Iluzijo lahko odpravimo tako, da luno pogledamo skozi tulec.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1pike"/>
          <p:cNvPicPr>
            <a:picLocks noChangeAspect="1" noChangeArrowheads="1"/>
          </p:cNvPicPr>
          <p:nvPr/>
        </p:nvPicPr>
        <p:blipFill>
          <a:blip r:embed="rId2" cstate="print"/>
          <a:srcRect/>
          <a:stretch>
            <a:fillRect/>
          </a:stretch>
        </p:blipFill>
        <p:spPr bwMode="auto">
          <a:xfrm>
            <a:off x="2051050" y="1268413"/>
            <a:ext cx="5400675" cy="4213225"/>
          </a:xfrm>
          <a:prstGeom prst="rect">
            <a:avLst/>
          </a:prstGeom>
          <a:noFill/>
        </p:spPr>
      </p:pic>
      <p:sp>
        <p:nvSpPr>
          <p:cNvPr id="59399" name="Rectangle 7"/>
          <p:cNvSpPr>
            <a:spLocks noChangeArrowheads="1"/>
          </p:cNvSpPr>
          <p:nvPr/>
        </p:nvSpPr>
        <p:spPr bwMode="auto">
          <a:xfrm>
            <a:off x="2268538" y="5516563"/>
            <a:ext cx="4197350" cy="366712"/>
          </a:xfrm>
          <a:prstGeom prst="rect">
            <a:avLst/>
          </a:prstGeom>
          <a:noFill/>
          <a:ln w="9525">
            <a:noFill/>
            <a:miter lim="800000"/>
            <a:headEnd/>
            <a:tailEnd/>
          </a:ln>
          <a:effectLst/>
        </p:spPr>
        <p:txBody>
          <a:bodyPr wrap="none">
            <a:spAutoFit/>
          </a:bodyPr>
          <a:lstStyle/>
          <a:p>
            <a:r>
              <a:rPr lang="sl-SI" b="1"/>
              <a:t>Vidiš črne pike?  Ni jih..samo bele so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8"/>
          <p:cNvSpPr>
            <a:spLocks noGrp="1" noChangeArrowheads="1"/>
          </p:cNvSpPr>
          <p:nvPr>
            <p:ph type="title"/>
          </p:nvPr>
        </p:nvSpPr>
        <p:spPr/>
        <p:txBody>
          <a:bodyPr/>
          <a:lstStyle/>
          <a:p>
            <a:endParaRPr lang="sl-SI"/>
          </a:p>
        </p:txBody>
      </p:sp>
      <p:sp>
        <p:nvSpPr>
          <p:cNvPr id="32777" name="Rectangle 9"/>
          <p:cNvSpPr>
            <a:spLocks noGrp="1" noChangeArrowheads="1"/>
          </p:cNvSpPr>
          <p:nvPr>
            <p:ph type="body" sz="half" idx="1"/>
          </p:nvPr>
        </p:nvSpPr>
        <p:spPr>
          <a:xfrm>
            <a:off x="468313" y="1557338"/>
            <a:ext cx="4038600" cy="4525962"/>
          </a:xfrm>
        </p:spPr>
        <p:txBody>
          <a:bodyPr/>
          <a:lstStyle/>
          <a:p>
            <a:endParaRPr lang="sl-SI"/>
          </a:p>
        </p:txBody>
      </p:sp>
      <p:sp>
        <p:nvSpPr>
          <p:cNvPr id="32778" name="Rectangle 10"/>
          <p:cNvSpPr>
            <a:spLocks noGrp="1" noChangeArrowheads="1"/>
          </p:cNvSpPr>
          <p:nvPr>
            <p:ph type="body" sz="half" idx="2"/>
          </p:nvPr>
        </p:nvSpPr>
        <p:spPr>
          <a:xfrm>
            <a:off x="5292725" y="1844675"/>
            <a:ext cx="3394075" cy="4281488"/>
          </a:xfrm>
        </p:spPr>
        <p:txBody>
          <a:bodyPr/>
          <a:lstStyle/>
          <a:p>
            <a:pPr algn="ctr">
              <a:buFontTx/>
              <a:buNone/>
            </a:pPr>
            <a:r>
              <a:rPr lang="sl-SI" sz="2000" b="1"/>
              <a:t>Iluzija povezana z gibanjem</a:t>
            </a:r>
          </a:p>
          <a:p>
            <a:pPr>
              <a:buFontTx/>
              <a:buNone/>
            </a:pPr>
            <a:r>
              <a:rPr lang="sl-SI" sz="2000"/>
              <a:t>	Manjkajoča točka za sabo pusti sled, ostanek slike. Medtem, ko “ostanek” spreminja položaj, možgani vzorec prepoznajo kot gibanje in povežejo sličice, da vidimo zeleno točko, ki se premika.</a:t>
            </a:r>
          </a:p>
        </p:txBody>
      </p:sp>
      <p:pic>
        <p:nvPicPr>
          <p:cNvPr id="32773" name="Picture 5" descr="pinkdots"/>
          <p:cNvPicPr>
            <a:picLocks noChangeAspect="1" noChangeArrowheads="1" noCrop="1"/>
          </p:cNvPicPr>
          <p:nvPr/>
        </p:nvPicPr>
        <p:blipFill>
          <a:blip r:embed="rId2" cstate="print"/>
          <a:srcRect/>
          <a:stretch>
            <a:fillRect/>
          </a:stretch>
        </p:blipFill>
        <p:spPr bwMode="auto">
          <a:xfrm>
            <a:off x="468313" y="620713"/>
            <a:ext cx="4448175" cy="4448175"/>
          </a:xfrm>
          <a:prstGeom prst="rect">
            <a:avLst/>
          </a:prstGeom>
          <a:noFill/>
        </p:spPr>
      </p:pic>
      <p:sp>
        <p:nvSpPr>
          <p:cNvPr id="32775" name="Rectangle 7"/>
          <p:cNvSpPr>
            <a:spLocks noChangeArrowheads="1"/>
          </p:cNvSpPr>
          <p:nvPr/>
        </p:nvSpPr>
        <p:spPr bwMode="auto">
          <a:xfrm>
            <a:off x="1187450" y="5084763"/>
            <a:ext cx="2736850" cy="366712"/>
          </a:xfrm>
          <a:prstGeom prst="rect">
            <a:avLst/>
          </a:prstGeom>
          <a:noFill/>
          <a:ln w="9525">
            <a:noFill/>
            <a:miter lim="800000"/>
            <a:headEnd/>
            <a:tailEnd/>
          </a:ln>
          <a:effectLst/>
        </p:spPr>
        <p:txBody>
          <a:bodyPr wrap="none">
            <a:spAutoFit/>
          </a:bodyPr>
          <a:lstStyle/>
          <a:p>
            <a:r>
              <a:rPr lang="sl-SI">
                <a:solidFill>
                  <a:schemeClr val="tx2"/>
                </a:solidFill>
              </a:rPr>
              <a:t>Glejte v križec na sredini.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611188" y="765175"/>
            <a:ext cx="8229600" cy="4525963"/>
          </a:xfrm>
        </p:spPr>
        <p:txBody>
          <a:bodyPr/>
          <a:lstStyle/>
          <a:p>
            <a:pPr>
              <a:lnSpc>
                <a:spcPct val="80000"/>
              </a:lnSpc>
              <a:buFontTx/>
              <a:buNone/>
            </a:pPr>
            <a:r>
              <a:rPr lang="sl-SI" sz="2400" b="1"/>
              <a:t>Vzroki:</a:t>
            </a:r>
          </a:p>
          <a:p>
            <a:pPr>
              <a:lnSpc>
                <a:spcPct val="80000"/>
              </a:lnSpc>
            </a:pPr>
            <a:r>
              <a:rPr lang="sl-SI" sz="2400"/>
              <a:t>Sence</a:t>
            </a:r>
          </a:p>
          <a:p>
            <a:pPr>
              <a:lnSpc>
                <a:spcPct val="80000"/>
              </a:lnSpc>
            </a:pPr>
            <a:r>
              <a:rPr lang="sl-SI" sz="2400"/>
              <a:t>Globinski znaki</a:t>
            </a:r>
          </a:p>
          <a:p>
            <a:pPr>
              <a:lnSpc>
                <a:spcPct val="80000"/>
              </a:lnSpc>
            </a:pPr>
            <a:r>
              <a:rPr lang="sl-SI" sz="2400"/>
              <a:t>Fizikalne zakonitosti</a:t>
            </a:r>
          </a:p>
          <a:p>
            <a:pPr>
              <a:lnSpc>
                <a:spcPct val="80000"/>
              </a:lnSpc>
            </a:pPr>
            <a:r>
              <a:rPr lang="sl-SI" sz="2400"/>
              <a:t>Fiziološki procesi</a:t>
            </a:r>
          </a:p>
          <a:p>
            <a:pPr>
              <a:lnSpc>
                <a:spcPct val="80000"/>
              </a:lnSpc>
            </a:pPr>
            <a:r>
              <a:rPr lang="sl-SI" sz="2400"/>
              <a:t>Gibanje</a:t>
            </a:r>
          </a:p>
          <a:p>
            <a:pPr>
              <a:lnSpc>
                <a:spcPct val="80000"/>
              </a:lnSpc>
            </a:pPr>
            <a:r>
              <a:rPr lang="sl-SI" sz="2400"/>
              <a:t>Utrujenost očesa</a:t>
            </a:r>
          </a:p>
          <a:p>
            <a:pPr>
              <a:lnSpc>
                <a:spcPct val="80000"/>
              </a:lnSpc>
            </a:pPr>
            <a:r>
              <a:rPr lang="sl-SI" sz="2400"/>
              <a:t>Pričakovanja,…</a:t>
            </a:r>
          </a:p>
          <a:p>
            <a:pPr>
              <a:lnSpc>
                <a:spcPct val="80000"/>
              </a:lnSpc>
            </a:pPr>
            <a:endParaRPr lang="sl-SI" sz="2400"/>
          </a:p>
          <a:p>
            <a:pPr>
              <a:lnSpc>
                <a:spcPct val="80000"/>
              </a:lnSpc>
              <a:buFontTx/>
              <a:buNone/>
            </a:pPr>
            <a:r>
              <a:rPr lang="sl-SI" sz="2400"/>
              <a:t>Pa tudi: intenzivna čustva, prepričanja, želje in potrebe,…</a:t>
            </a:r>
          </a:p>
          <a:p>
            <a:pPr>
              <a:lnSpc>
                <a:spcPct val="80000"/>
              </a:lnSpc>
            </a:pPr>
            <a:endParaRPr lang="sl-SI" sz="2400"/>
          </a:p>
          <a:p>
            <a:pPr>
              <a:lnSpc>
                <a:spcPct val="80000"/>
              </a:lnSpc>
            </a:pPr>
            <a:endParaRPr lang="sl-SI" sz="2000"/>
          </a:p>
          <a:p>
            <a:pPr>
              <a:lnSpc>
                <a:spcPct val="80000"/>
              </a:lnSpc>
            </a:pPr>
            <a:endParaRPr lang="sl-SI" sz="2000"/>
          </a:p>
          <a:p>
            <a:pPr>
              <a:lnSpc>
                <a:spcPct val="80000"/>
              </a:lnSpc>
            </a:pPr>
            <a:endParaRPr lang="sl-SI"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senca24"/>
          <p:cNvPicPr>
            <a:picLocks noChangeAspect="1" noChangeArrowheads="1" noCrop="1"/>
          </p:cNvPicPr>
          <p:nvPr/>
        </p:nvPicPr>
        <p:blipFill>
          <a:blip r:embed="rId2" cstate="print"/>
          <a:srcRect/>
          <a:stretch>
            <a:fillRect/>
          </a:stretch>
        </p:blipFill>
        <p:spPr bwMode="auto">
          <a:xfrm>
            <a:off x="2627313" y="1773238"/>
            <a:ext cx="3810000" cy="3810000"/>
          </a:xfrm>
          <a:prstGeom prst="rect">
            <a:avLst/>
          </a:prstGeom>
          <a:noFill/>
        </p:spPr>
      </p:pic>
      <p:sp>
        <p:nvSpPr>
          <p:cNvPr id="52230" name="Rectangle 6"/>
          <p:cNvSpPr>
            <a:spLocks noChangeArrowheads="1"/>
          </p:cNvSpPr>
          <p:nvPr/>
        </p:nvSpPr>
        <p:spPr bwMode="auto">
          <a:xfrm>
            <a:off x="3203575" y="5734050"/>
            <a:ext cx="2686050" cy="366713"/>
          </a:xfrm>
          <a:prstGeom prst="rect">
            <a:avLst/>
          </a:prstGeom>
          <a:noFill/>
          <a:ln w="9525">
            <a:noFill/>
            <a:miter lim="800000"/>
            <a:headEnd/>
            <a:tailEnd/>
          </a:ln>
          <a:effectLst/>
        </p:spPr>
        <p:txBody>
          <a:bodyPr wrap="none">
            <a:spAutoFit/>
          </a:bodyPr>
          <a:lstStyle/>
          <a:p>
            <a:r>
              <a:rPr lang="sl-SI">
                <a:solidFill>
                  <a:schemeClr val="tx2"/>
                </a:solidFill>
              </a:rPr>
              <a:t>Glejte v točko na sredini.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5013325"/>
            <a:ext cx="8229600" cy="1143000"/>
          </a:xfrm>
        </p:spPr>
        <p:txBody>
          <a:bodyPr/>
          <a:lstStyle/>
          <a:p>
            <a:r>
              <a:rPr lang="sl-SI" sz="2400"/>
              <a:t>Barve so samo tri: bela, zelena in roza.</a:t>
            </a:r>
          </a:p>
        </p:txBody>
      </p:sp>
      <p:pic>
        <p:nvPicPr>
          <p:cNvPr id="33796" name="Picture 4"/>
          <p:cNvPicPr>
            <a:picLocks noChangeAspect="1" noChangeArrowheads="1"/>
          </p:cNvPicPr>
          <p:nvPr>
            <p:ph type="body" idx="1"/>
          </p:nvPr>
        </p:nvPicPr>
        <p:blipFill>
          <a:blip r:embed="rId2" cstate="print"/>
          <a:srcRect/>
          <a:stretch>
            <a:fillRect/>
          </a:stretch>
        </p:blipFill>
        <p:spPr>
          <a:xfrm>
            <a:off x="1908175" y="1341438"/>
            <a:ext cx="4876800" cy="36576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sl-SI"/>
          </a:p>
        </p:txBody>
      </p:sp>
      <p:pic>
        <p:nvPicPr>
          <p:cNvPr id="34820" name="Picture 4" descr="60osredotocenjehaze"/>
          <p:cNvPicPr>
            <a:picLocks noChangeAspect="1" noChangeArrowheads="1"/>
          </p:cNvPicPr>
          <p:nvPr>
            <p:ph type="body" idx="1"/>
          </p:nvPr>
        </p:nvPicPr>
        <p:blipFill>
          <a:blip r:embed="rId2" cstate="print"/>
          <a:srcRect/>
          <a:stretch>
            <a:fillRect/>
          </a:stretch>
        </p:blipFill>
        <p:spPr>
          <a:xfrm>
            <a:off x="468313" y="98425"/>
            <a:ext cx="7559675" cy="5668963"/>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Disappearing Color Spots Illusion"/>
          <p:cNvPicPr>
            <a:picLocks noChangeAspect="1" noChangeArrowheads="1"/>
          </p:cNvPicPr>
          <p:nvPr/>
        </p:nvPicPr>
        <p:blipFill>
          <a:blip r:embed="rId2" cstate="print"/>
          <a:srcRect/>
          <a:stretch>
            <a:fillRect/>
          </a:stretch>
        </p:blipFill>
        <p:spPr bwMode="auto">
          <a:xfrm>
            <a:off x="2339975" y="1190625"/>
            <a:ext cx="4752975" cy="4752975"/>
          </a:xfrm>
          <a:prstGeom prst="rect">
            <a:avLst/>
          </a:prstGeom>
          <a:noFill/>
        </p:spPr>
      </p:pic>
      <p:sp>
        <p:nvSpPr>
          <p:cNvPr id="49158" name="Rectangle 6"/>
          <p:cNvSpPr>
            <a:spLocks noChangeArrowheads="1"/>
          </p:cNvSpPr>
          <p:nvPr/>
        </p:nvSpPr>
        <p:spPr bwMode="auto">
          <a:xfrm>
            <a:off x="2627313" y="6021388"/>
            <a:ext cx="3587750" cy="366712"/>
          </a:xfrm>
          <a:prstGeom prst="rect">
            <a:avLst/>
          </a:prstGeom>
          <a:noFill/>
          <a:ln w="9525">
            <a:noFill/>
            <a:miter lim="800000"/>
            <a:headEnd/>
            <a:tailEnd/>
          </a:ln>
          <a:effectLst/>
        </p:spPr>
        <p:txBody>
          <a:bodyPr wrap="none">
            <a:spAutoFit/>
          </a:bodyPr>
          <a:lstStyle/>
          <a:p>
            <a:r>
              <a:rPr lang="sl-SI">
                <a:solidFill>
                  <a:schemeClr val="tx2"/>
                </a:solidFill>
              </a:rPr>
              <a:t>Glejte v črno piko. Kaj se dogaja?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l-SI" sz="4000">
                <a:solidFill>
                  <a:srgbClr val="CC3300"/>
                </a:solidFill>
              </a:rPr>
              <a:t>OPART</a:t>
            </a:r>
            <a:r>
              <a:rPr lang="sl-SI" sz="4000"/>
              <a:t> – </a:t>
            </a:r>
            <a:r>
              <a:rPr lang="sl-SI" sz="2000"/>
              <a:t>UMETNIŠKA USMERITEV, KI IZKORIŠČA GEOM. OBLIKE IN UČINKE OPTIČNIH PREVAR</a:t>
            </a:r>
          </a:p>
        </p:txBody>
      </p:sp>
      <p:pic>
        <p:nvPicPr>
          <p:cNvPr id="35844" name="Picture 4" descr="65prtemikajocaOPTICAL_ILLUSION_5191"/>
          <p:cNvPicPr>
            <a:picLocks noChangeAspect="1" noChangeArrowheads="1"/>
          </p:cNvPicPr>
          <p:nvPr>
            <p:ph type="body" idx="1"/>
          </p:nvPr>
        </p:nvPicPr>
        <p:blipFill>
          <a:blip r:embed="rId2" cstate="print"/>
          <a:srcRect/>
          <a:stretch>
            <a:fillRect/>
          </a:stretch>
        </p:blipFill>
        <p:spPr>
          <a:xfrm>
            <a:off x="2484438" y="1412875"/>
            <a:ext cx="4032250" cy="3306763"/>
          </a:xfrm>
          <a:noFill/>
          <a:ln/>
        </p:spPr>
      </p:pic>
      <p:sp>
        <p:nvSpPr>
          <p:cNvPr id="35845" name="Rectangle 5"/>
          <p:cNvSpPr>
            <a:spLocks noChangeArrowheads="1"/>
          </p:cNvSpPr>
          <p:nvPr/>
        </p:nvSpPr>
        <p:spPr bwMode="auto">
          <a:xfrm>
            <a:off x="1042988" y="5084763"/>
            <a:ext cx="7200900" cy="641350"/>
          </a:xfrm>
          <a:prstGeom prst="rect">
            <a:avLst/>
          </a:prstGeom>
          <a:noFill/>
          <a:ln w="9525">
            <a:noFill/>
            <a:miter lim="800000"/>
            <a:headEnd/>
            <a:tailEnd/>
          </a:ln>
          <a:effectLst/>
        </p:spPr>
        <p:txBody>
          <a:bodyPr>
            <a:spAutoFit/>
          </a:bodyPr>
          <a:lstStyle/>
          <a:p>
            <a:r>
              <a:rPr lang="sl-SI" b="1"/>
              <a:t>Če se premikaš s telesom naprej in nazaj,se premika tudi kvadrat, če pa premikaš samo glavo, oživi slika v krogu.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sl-SI" sz="2400"/>
          </a:p>
        </p:txBody>
      </p:sp>
      <p:sp>
        <p:nvSpPr>
          <p:cNvPr id="36867" name="Rectangle 3"/>
          <p:cNvSpPr>
            <a:spLocks noGrp="1" noChangeArrowheads="1"/>
          </p:cNvSpPr>
          <p:nvPr>
            <p:ph type="body" idx="1"/>
          </p:nvPr>
        </p:nvSpPr>
        <p:spPr/>
        <p:txBody>
          <a:bodyPr/>
          <a:lstStyle/>
          <a:p>
            <a:endParaRPr lang="sl-SI"/>
          </a:p>
        </p:txBody>
      </p:sp>
      <p:pic>
        <p:nvPicPr>
          <p:cNvPr id="36869" name="Picture 5" descr="rotsnake"/>
          <p:cNvPicPr>
            <a:picLocks noChangeAspect="1" noChangeArrowheads="1"/>
          </p:cNvPicPr>
          <p:nvPr/>
        </p:nvPicPr>
        <p:blipFill>
          <a:blip r:embed="rId2" cstate="print"/>
          <a:srcRect/>
          <a:stretch>
            <a:fillRect/>
          </a:stretch>
        </p:blipFill>
        <p:spPr bwMode="auto">
          <a:xfrm>
            <a:off x="611188" y="674688"/>
            <a:ext cx="7632700" cy="57245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B098DF09-C8A8-A527-8BFC9BE0B2B2E50D_11"/>
          <p:cNvPicPr>
            <a:picLocks noChangeAspect="1" noChangeArrowheads="1"/>
          </p:cNvPicPr>
          <p:nvPr/>
        </p:nvPicPr>
        <p:blipFill>
          <a:blip r:embed="rId2" cstate="print"/>
          <a:srcRect/>
          <a:stretch>
            <a:fillRect/>
          </a:stretch>
        </p:blipFill>
        <p:spPr bwMode="auto">
          <a:xfrm>
            <a:off x="1908175" y="765175"/>
            <a:ext cx="5276850" cy="52768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ANd9GcT-f4JJp1cC2GTt9XF-nX4pZ3TE-QXPCFLXtx0J-uEwAeHNJ1tYOg"/>
          <p:cNvPicPr>
            <a:picLocks noChangeAspect="1" noChangeArrowheads="1"/>
          </p:cNvPicPr>
          <p:nvPr/>
        </p:nvPicPr>
        <p:blipFill>
          <a:blip r:embed="rId2" cstate="print"/>
          <a:srcRect/>
          <a:stretch>
            <a:fillRect/>
          </a:stretch>
        </p:blipFill>
        <p:spPr bwMode="auto">
          <a:xfrm>
            <a:off x="1403350" y="1268413"/>
            <a:ext cx="5183188" cy="5183187"/>
          </a:xfrm>
          <a:prstGeom prst="rect">
            <a:avLst/>
          </a:prstGeom>
          <a:noFill/>
        </p:spPr>
      </p:pic>
      <p:sp>
        <p:nvSpPr>
          <p:cNvPr id="39940" name="Rectangle 4"/>
          <p:cNvSpPr>
            <a:spLocks noGrp="1" noChangeArrowheads="1"/>
          </p:cNvSpPr>
          <p:nvPr>
            <p:ph type="title"/>
          </p:nvPr>
        </p:nvSpPr>
        <p:spPr>
          <a:xfrm>
            <a:off x="-323850" y="5373688"/>
            <a:ext cx="8229600" cy="1143000"/>
          </a:xfrm>
        </p:spPr>
        <p:txBody>
          <a:bodyPr/>
          <a:lstStyle/>
          <a:p>
            <a:r>
              <a:rPr lang="sl-SI" sz="2800"/>
              <a:t>Viktor Vasarely, Vega</a:t>
            </a:r>
          </a:p>
        </p:txBody>
      </p:sp>
      <p:sp>
        <p:nvSpPr>
          <p:cNvPr id="39945" name="Rectangle 9"/>
          <p:cNvSpPr>
            <a:spLocks noChangeArrowheads="1"/>
          </p:cNvSpPr>
          <p:nvPr/>
        </p:nvSpPr>
        <p:spPr bwMode="auto">
          <a:xfrm>
            <a:off x="468313" y="188913"/>
            <a:ext cx="7996237" cy="1739900"/>
          </a:xfrm>
          <a:prstGeom prst="rect">
            <a:avLst/>
          </a:prstGeom>
          <a:noFill/>
          <a:ln w="9525">
            <a:noFill/>
            <a:miter lim="800000"/>
            <a:headEnd/>
            <a:tailEnd/>
          </a:ln>
          <a:effectLst/>
        </p:spPr>
        <p:txBody>
          <a:bodyPr>
            <a:spAutoFit/>
          </a:bodyPr>
          <a:lstStyle/>
          <a:p>
            <a:r>
              <a:rPr lang="sl-SI">
                <a:solidFill>
                  <a:schemeClr val="tx2"/>
                </a:solidFill>
              </a:rPr>
              <a:t>V sliki vidimo najprej monotono ponavljanje linij, kvadratov in točk. </a:t>
            </a:r>
            <a:br>
              <a:rPr lang="sl-SI">
                <a:solidFill>
                  <a:schemeClr val="tx2"/>
                </a:solidFill>
              </a:rPr>
            </a:br>
            <a:r>
              <a:rPr lang="sl-SI">
                <a:solidFill>
                  <a:schemeClr val="tx2"/>
                </a:solidFill>
              </a:rPr>
              <a:t>Točke migotajo in se gibljejo, črte oblikujejo valove, površina se dviga ali spušča. Nenadoma se pojavijo oblike, pastelne barve in vzorci, ki jih prej nismo videli in enako hitro spet izginejo. </a:t>
            </a:r>
            <a:br>
              <a:rPr lang="sl-SI">
                <a:solidFill>
                  <a:schemeClr val="tx2"/>
                </a:solidFill>
              </a:rPr>
            </a:br>
            <a:r>
              <a:rPr lang="sl-SI">
                <a:solidFill>
                  <a:schemeClr val="tx2"/>
                </a:solidFill>
              </a:rPr>
              <a:t>Čeprav op-art umetniki večinoma ne uporabljajo barv, se pri gledanju slike lahko pojavijo barve kot rezultat utrujenosti in zasičenosti očesa.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74638"/>
            <a:ext cx="8229600" cy="1143000"/>
          </a:xfrm>
        </p:spPr>
        <p:txBody>
          <a:bodyPr/>
          <a:lstStyle/>
          <a:p>
            <a:r>
              <a:rPr lang="sl-SI" sz="4000"/>
              <a:t>STEREOGRAMI </a:t>
            </a:r>
            <a:r>
              <a:rPr lang="sl-SI" sz="2400"/>
              <a:t>so  3D slike, ki so “skrite” znotraj navadne, dvodimenzionalne slike. </a:t>
            </a:r>
            <a:r>
              <a:rPr lang="sl-SI" sz="4000"/>
              <a:t> </a:t>
            </a:r>
          </a:p>
        </p:txBody>
      </p:sp>
      <p:pic>
        <p:nvPicPr>
          <p:cNvPr id="46085" name="Picture 5" descr="razlaga"/>
          <p:cNvPicPr>
            <a:picLocks noChangeAspect="1" noChangeArrowheads="1"/>
          </p:cNvPicPr>
          <p:nvPr/>
        </p:nvPicPr>
        <p:blipFill>
          <a:blip r:embed="rId2" cstate="print"/>
          <a:srcRect/>
          <a:stretch>
            <a:fillRect/>
          </a:stretch>
        </p:blipFill>
        <p:spPr bwMode="auto">
          <a:xfrm>
            <a:off x="755650" y="2133600"/>
            <a:ext cx="8101013" cy="209708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sl-SI"/>
          </a:p>
        </p:txBody>
      </p:sp>
      <p:sp>
        <p:nvSpPr>
          <p:cNvPr id="47107" name="Rectangle 3"/>
          <p:cNvSpPr>
            <a:spLocks noGrp="1" noChangeArrowheads="1"/>
          </p:cNvSpPr>
          <p:nvPr>
            <p:ph type="body" idx="1"/>
          </p:nvPr>
        </p:nvSpPr>
        <p:spPr/>
        <p:txBody>
          <a:bodyPr/>
          <a:lstStyle/>
          <a:p>
            <a:endParaRPr lang="sl-SI" sz="1400"/>
          </a:p>
        </p:txBody>
      </p:sp>
      <p:pic>
        <p:nvPicPr>
          <p:cNvPr id="47111" name="Picture 7" descr="stereogram9"/>
          <p:cNvPicPr>
            <a:picLocks noChangeAspect="1" noChangeArrowheads="1"/>
          </p:cNvPicPr>
          <p:nvPr/>
        </p:nvPicPr>
        <p:blipFill>
          <a:blip r:embed="rId2" cstate="print"/>
          <a:srcRect/>
          <a:stretch>
            <a:fillRect/>
          </a:stretch>
        </p:blipFill>
        <p:spPr bwMode="auto">
          <a:xfrm>
            <a:off x="1835150" y="1916113"/>
            <a:ext cx="5486400" cy="3771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sl-SI">
                <a:solidFill>
                  <a:srgbClr val="CC3300"/>
                </a:solidFill>
              </a:rPr>
              <a:t>VRSTE OPTIČNIH ILUZIJ</a:t>
            </a:r>
          </a:p>
        </p:txBody>
      </p:sp>
      <p:sp>
        <p:nvSpPr>
          <p:cNvPr id="4099" name="Rectangle 3"/>
          <p:cNvSpPr>
            <a:spLocks noGrp="1" noChangeArrowheads="1"/>
          </p:cNvSpPr>
          <p:nvPr>
            <p:ph type="body" idx="1"/>
          </p:nvPr>
        </p:nvSpPr>
        <p:spPr/>
        <p:txBody>
          <a:bodyPr/>
          <a:lstStyle/>
          <a:p>
            <a:r>
              <a:rPr lang="sl-SI"/>
              <a:t>Dvoumni ali mulistabilni liki</a:t>
            </a:r>
          </a:p>
          <a:p>
            <a:r>
              <a:rPr lang="sl-SI"/>
              <a:t>Slikovna dvoumnost</a:t>
            </a:r>
          </a:p>
          <a:p>
            <a:r>
              <a:rPr lang="sl-SI"/>
              <a:t>Nemogoči liki</a:t>
            </a:r>
          </a:p>
          <a:p>
            <a:r>
              <a:rPr lang="sl-SI"/>
              <a:t>Geometrične zaznavne iluzije</a:t>
            </a:r>
          </a:p>
          <a:p>
            <a:r>
              <a:rPr lang="sl-SI"/>
              <a:t>Stereogrami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endParaRPr lang="sl-SI" sz="2000"/>
          </a:p>
        </p:txBody>
      </p:sp>
      <p:sp>
        <p:nvSpPr>
          <p:cNvPr id="53251" name="Rectangle 3"/>
          <p:cNvSpPr>
            <a:spLocks noGrp="1" noChangeArrowheads="1"/>
          </p:cNvSpPr>
          <p:nvPr>
            <p:ph type="body" idx="1"/>
          </p:nvPr>
        </p:nvSpPr>
        <p:spPr/>
        <p:txBody>
          <a:bodyPr/>
          <a:lstStyle/>
          <a:p>
            <a:r>
              <a:rPr lang="sl-SI"/>
              <a:t>http://www.itiniti.com/JB/prevare/stereogrami/stereogrami1.html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sl-SI" sz="4000">
                <a:solidFill>
                  <a:srgbClr val="CC3300"/>
                </a:solidFill>
              </a:rPr>
              <a:t>Dvoumni ali mulistabilni liki</a:t>
            </a:r>
            <a:br>
              <a:rPr lang="sl-SI" sz="4000">
                <a:solidFill>
                  <a:srgbClr val="CC3300"/>
                </a:solidFill>
              </a:rPr>
            </a:br>
            <a:endParaRPr lang="sl-SI" sz="4000">
              <a:solidFill>
                <a:srgbClr val="CC3300"/>
              </a:solidFill>
            </a:endParaRPr>
          </a:p>
        </p:txBody>
      </p:sp>
      <p:sp>
        <p:nvSpPr>
          <p:cNvPr id="5123" name="Rectangle 3"/>
          <p:cNvSpPr>
            <a:spLocks noGrp="1" noChangeArrowheads="1"/>
          </p:cNvSpPr>
          <p:nvPr>
            <p:ph type="body" idx="1"/>
          </p:nvPr>
        </p:nvSpPr>
        <p:spPr>
          <a:xfrm>
            <a:off x="468313" y="1484313"/>
            <a:ext cx="8507412" cy="4641850"/>
          </a:xfrm>
        </p:spPr>
        <p:txBody>
          <a:bodyPr/>
          <a:lstStyle/>
          <a:p>
            <a:pPr>
              <a:spcBef>
                <a:spcPct val="0"/>
              </a:spcBef>
              <a:buFontTx/>
              <a:buNone/>
            </a:pPr>
            <a:r>
              <a:rPr lang="sl-SI" sz="2400"/>
              <a:t>	</a:t>
            </a:r>
            <a:r>
              <a:rPr lang="sl-SI" sz="2000"/>
              <a:t>Temeljni cilj zaznavanja je občutenje in osmišljanje posameznih dražljajev in kompleksih situacij, v katerih se nahaja posameznik. Te so pogosto </a:t>
            </a:r>
            <a:r>
              <a:rPr lang="sl-SI" sz="2000" b="1">
                <a:solidFill>
                  <a:srgbClr val="CC3300"/>
                </a:solidFill>
              </a:rPr>
              <a:t>dvoumne in nejasne</a:t>
            </a:r>
            <a:r>
              <a:rPr lang="sl-SI" sz="2000"/>
              <a:t>. Nejasnosti povzročajo </a:t>
            </a:r>
          </a:p>
          <a:p>
            <a:pPr>
              <a:spcBef>
                <a:spcPct val="0"/>
              </a:spcBef>
              <a:buFontTx/>
              <a:buNone/>
            </a:pPr>
            <a:r>
              <a:rPr lang="sl-SI" sz="2000"/>
              <a:t>	- manjkajoče informacije, </a:t>
            </a:r>
          </a:p>
          <a:p>
            <a:pPr>
              <a:spcBef>
                <a:spcPct val="0"/>
              </a:spcBef>
              <a:buFontTx/>
              <a:buNone/>
            </a:pPr>
            <a:r>
              <a:rPr lang="sl-SI" sz="2000"/>
              <a:t>	- elementi situacije v novih, neobičajnih in nepričakovanih odnosih ali </a:t>
            </a:r>
          </a:p>
          <a:p>
            <a:pPr>
              <a:spcBef>
                <a:spcPct val="0"/>
              </a:spcBef>
              <a:buFontTx/>
              <a:buNone/>
            </a:pPr>
            <a:r>
              <a:rPr lang="sl-SI" sz="2000"/>
              <a:t>	- zakritost znanih elementov.</a:t>
            </a:r>
          </a:p>
          <a:p>
            <a:pPr>
              <a:spcBef>
                <a:spcPct val="0"/>
              </a:spcBef>
              <a:buFontTx/>
              <a:buNone/>
            </a:pPr>
            <a:r>
              <a:rPr lang="sl-SI" sz="2000"/>
              <a:t>	</a:t>
            </a:r>
          </a:p>
          <a:p>
            <a:pPr>
              <a:spcBef>
                <a:spcPct val="0"/>
              </a:spcBef>
              <a:buFontTx/>
              <a:buNone/>
            </a:pPr>
            <a:r>
              <a:rPr lang="sl-SI" sz="2000"/>
              <a:t>	V teh situacijah daje </a:t>
            </a:r>
            <a:r>
              <a:rPr lang="sl-SI" sz="2000" b="1">
                <a:solidFill>
                  <a:srgbClr val="CC3300"/>
                </a:solidFill>
              </a:rPr>
              <a:t>isto fizično draženje mnogo različnih interpretacij</a:t>
            </a:r>
            <a:r>
              <a:rPr lang="sl-SI" sz="2000">
                <a:solidFill>
                  <a:srgbClr val="CC3300"/>
                </a:solidFill>
              </a:rPr>
              <a:t>.</a:t>
            </a:r>
            <a:r>
              <a:rPr lang="sl-SI" sz="2000"/>
              <a:t> Posameznik si prizadeva, da bi nejasnosti v zaznavnem polju odpravil in oblikoval konsistentno in enoznačno razlago sveta, ki bi mu omogočila jasno orientacijo in smiselno ravnanje.</a:t>
            </a:r>
          </a:p>
          <a:p>
            <a:pPr>
              <a:spcBef>
                <a:spcPct val="0"/>
              </a:spcBef>
              <a:buFontTx/>
              <a:buNone/>
            </a:pPr>
            <a:r>
              <a:rPr lang="sl-SI" sz="2000"/>
              <a:t>	</a:t>
            </a:r>
          </a:p>
          <a:p>
            <a:pPr>
              <a:spcBef>
                <a:spcPct val="0"/>
              </a:spcBef>
              <a:buFontTx/>
              <a:buNone/>
            </a:pPr>
            <a:r>
              <a:rPr lang="sl-SI" sz="40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274638"/>
            <a:ext cx="8362950" cy="2578100"/>
          </a:xfrm>
        </p:spPr>
        <p:txBody>
          <a:bodyPr/>
          <a:lstStyle/>
          <a:p>
            <a:pPr algn="l"/>
            <a:r>
              <a:rPr lang="sl-SI" sz="2400"/>
              <a:t>Tak primer je </a:t>
            </a:r>
            <a:r>
              <a:rPr lang="sl-SI" sz="2400" b="1">
                <a:solidFill>
                  <a:srgbClr val="CC3300"/>
                </a:solidFill>
              </a:rPr>
              <a:t>Neckerjeva kocka</a:t>
            </a:r>
            <a:r>
              <a:rPr lang="sl-SI" sz="2400"/>
              <a:t>: če kocko gledamo nekaj časa, lahko opazimo, da se tisto, kar gledamo spreminja (kocka obrnjena v eno ali drugo smer). </a:t>
            </a:r>
            <a:br>
              <a:rPr lang="sl-SI" sz="2400"/>
            </a:br>
            <a:r>
              <a:rPr lang="sl-SI" sz="2400"/>
              <a:t>Možgani imajo dve enako verjetni možnosti, zato ne morejo presoditi, katera je pravilnejša, in neprestano ugibajo.</a:t>
            </a:r>
            <a:br>
              <a:rPr lang="sl-SI" sz="2400"/>
            </a:br>
            <a:endParaRPr lang="sl-SI" sz="2400"/>
          </a:p>
        </p:txBody>
      </p:sp>
      <p:pic>
        <p:nvPicPr>
          <p:cNvPr id="6148" name="Picture 4" descr="08dimenzija-y_illus_4"/>
          <p:cNvPicPr>
            <a:picLocks noChangeAspect="1" noChangeArrowheads="1"/>
          </p:cNvPicPr>
          <p:nvPr>
            <p:ph type="body" idx="1"/>
          </p:nvPr>
        </p:nvPicPr>
        <p:blipFill>
          <a:blip r:embed="rId2" cstate="print"/>
          <a:srcRect/>
          <a:stretch>
            <a:fillRect/>
          </a:stretch>
        </p:blipFill>
        <p:spPr>
          <a:xfrm>
            <a:off x="1476375" y="3357563"/>
            <a:ext cx="1905000" cy="2032000"/>
          </a:xfrm>
          <a:noFill/>
          <a:ln/>
        </p:spPr>
      </p:pic>
      <p:sp>
        <p:nvSpPr>
          <p:cNvPr id="6149" name="Rectangle 5"/>
          <p:cNvSpPr>
            <a:spLocks noChangeArrowheads="1"/>
          </p:cNvSpPr>
          <p:nvPr/>
        </p:nvSpPr>
        <p:spPr bwMode="auto">
          <a:xfrm>
            <a:off x="4427538" y="4149725"/>
            <a:ext cx="4572000" cy="641350"/>
          </a:xfrm>
          <a:prstGeom prst="rect">
            <a:avLst/>
          </a:prstGeom>
          <a:noFill/>
          <a:ln w="9525">
            <a:noFill/>
            <a:miter lim="800000"/>
            <a:headEnd/>
            <a:tailEnd/>
          </a:ln>
          <a:effectLst/>
        </p:spPr>
        <p:txBody>
          <a:bodyPr>
            <a:spAutoFit/>
          </a:bodyPr>
          <a:lstStyle/>
          <a:p>
            <a:r>
              <a:rPr lang="sl-SI"/>
              <a:t>Je pika na notranji ali</a:t>
            </a:r>
          </a:p>
          <a:p>
            <a:r>
              <a:rPr lang="sl-SI"/>
              <a:t>zunanji strani stranice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25okno"/>
          <p:cNvPicPr>
            <a:picLocks noChangeAspect="1" noChangeArrowheads="1"/>
          </p:cNvPicPr>
          <p:nvPr>
            <p:ph type="body" idx="4294967295"/>
          </p:nvPr>
        </p:nvPicPr>
        <p:blipFill>
          <a:blip r:embed="rId2" cstate="print"/>
          <a:srcRect/>
          <a:stretch>
            <a:fillRect/>
          </a:stretch>
        </p:blipFill>
        <p:spPr>
          <a:xfrm>
            <a:off x="2916238" y="981075"/>
            <a:ext cx="3114675" cy="4500563"/>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l-SI" sz="2400"/>
              <a:t>Podobna primera dvoumnega lika so </a:t>
            </a:r>
            <a:r>
              <a:rPr lang="sl-SI" sz="2400" b="1">
                <a:solidFill>
                  <a:srgbClr val="CC3300"/>
                </a:solidFill>
              </a:rPr>
              <a:t>Schroderjeve stopnice</a:t>
            </a:r>
            <a:r>
              <a:rPr lang="sl-SI" sz="2400"/>
              <a:t>, ki jih izmenično vidimo tako, da peljejo navzgor oz. visijo navzdol in</a:t>
            </a:r>
          </a:p>
        </p:txBody>
      </p:sp>
      <p:pic>
        <p:nvPicPr>
          <p:cNvPr id="8197" name="Picture 5" descr="schroderstaircase"/>
          <p:cNvPicPr>
            <a:picLocks noChangeAspect="1" noChangeArrowheads="1"/>
          </p:cNvPicPr>
          <p:nvPr/>
        </p:nvPicPr>
        <p:blipFill>
          <a:blip r:embed="rId2" cstate="print"/>
          <a:srcRect/>
          <a:stretch>
            <a:fillRect/>
          </a:stretch>
        </p:blipFill>
        <p:spPr bwMode="auto">
          <a:xfrm>
            <a:off x="4284663" y="4191000"/>
            <a:ext cx="4270375" cy="1644650"/>
          </a:xfrm>
          <a:prstGeom prst="rect">
            <a:avLst/>
          </a:prstGeom>
          <a:noFill/>
        </p:spPr>
      </p:pic>
      <p:pic>
        <p:nvPicPr>
          <p:cNvPr id="8199" name="Picture 7" descr="ANd9GcQiujm-kuWGnwuCmYuErFTfBp_51Q3fLhoH9VKpQHYODG1MP9xj2g"/>
          <p:cNvPicPr>
            <a:picLocks noChangeAspect="1" noChangeArrowheads="1"/>
          </p:cNvPicPr>
          <p:nvPr/>
        </p:nvPicPr>
        <p:blipFill>
          <a:blip r:embed="rId3" cstate="print"/>
          <a:srcRect/>
          <a:stretch>
            <a:fillRect/>
          </a:stretch>
        </p:blipFill>
        <p:spPr bwMode="auto">
          <a:xfrm>
            <a:off x="1476375" y="2997200"/>
            <a:ext cx="1876425" cy="1847850"/>
          </a:xfrm>
          <a:prstGeom prst="rect">
            <a:avLst/>
          </a:prstGeom>
          <a:noFill/>
        </p:spPr>
      </p:pic>
      <p:pic>
        <p:nvPicPr>
          <p:cNvPr id="8201" name="Picture 9" descr="schroder"/>
          <p:cNvPicPr>
            <a:picLocks noChangeAspect="1" noChangeArrowheads="1"/>
          </p:cNvPicPr>
          <p:nvPr/>
        </p:nvPicPr>
        <p:blipFill>
          <a:blip r:embed="rId4" cstate="print"/>
          <a:srcRect/>
          <a:stretch>
            <a:fillRect/>
          </a:stretch>
        </p:blipFill>
        <p:spPr bwMode="auto">
          <a:xfrm>
            <a:off x="4284663" y="1916113"/>
            <a:ext cx="3048000" cy="1581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l-SI" sz="2400" b="1">
                <a:solidFill>
                  <a:srgbClr val="CC3300"/>
                </a:solidFill>
              </a:rPr>
              <a:t>reverzibilne kocke</a:t>
            </a:r>
            <a:r>
              <a:rPr lang="sl-SI" sz="2400" b="1"/>
              <a:t>, ki jih vidimo  tako, da sta dve kocki zgoraj in ena spodaj in obratno.</a:t>
            </a:r>
          </a:p>
        </p:txBody>
      </p:sp>
      <p:pic>
        <p:nvPicPr>
          <p:cNvPr id="23556" name="Picture 4" descr="PSM_V54_D327_Optical_illusion_image_used_in_psychological_tests"/>
          <p:cNvPicPr>
            <a:picLocks noChangeAspect="1" noChangeArrowheads="1"/>
          </p:cNvPicPr>
          <p:nvPr>
            <p:ph type="body" idx="1"/>
          </p:nvPr>
        </p:nvPicPr>
        <p:blipFill>
          <a:blip r:embed="rId2" cstate="print"/>
          <a:srcRect/>
          <a:stretch>
            <a:fillRect/>
          </a:stretch>
        </p:blipFill>
        <p:spPr>
          <a:xfrm>
            <a:off x="2497138" y="1600200"/>
            <a:ext cx="4148137" cy="4525963"/>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767</TotalTime>
  <Words>478</Words>
  <Application>Microsoft Office PowerPoint</Application>
  <PresentationFormat>Diaprojekcija na zaslonu (4:3)</PresentationFormat>
  <Paragraphs>91</Paragraphs>
  <Slides>40</Slides>
  <Notes>0</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40</vt:i4>
      </vt:variant>
    </vt:vector>
  </HeadingPairs>
  <TitlesOfParts>
    <vt:vector size="42" baseType="lpstr">
      <vt:lpstr>Arial</vt:lpstr>
      <vt:lpstr>Privzeti načrt</vt:lpstr>
      <vt:lpstr>ZMOTNE ZAZNAVE:  OPTIČNE ZAZNAVNE ILUZIJE</vt:lpstr>
      <vt:lpstr>Diapozitiv 2</vt:lpstr>
      <vt:lpstr>Diapozitiv 3</vt:lpstr>
      <vt:lpstr>VRSTE OPTIČNIH ILUZIJ</vt:lpstr>
      <vt:lpstr>Dvoumni ali mulistabilni liki </vt:lpstr>
      <vt:lpstr>Tak primer je Neckerjeva kocka: če kocko gledamo nekaj časa, lahko opazimo, da se tisto, kar gledamo spreminja (kocka obrnjena v eno ali drugo smer).  Možgani imajo dve enako verjetni možnosti, zato ne morejo presoditi, katera je pravilnejša, in neprestano ugibajo. </vt:lpstr>
      <vt:lpstr>Diapozitiv 7</vt:lpstr>
      <vt:lpstr>Podobna primera dvoumnega lika so Schroderjeve stopnice, ki jih izmenično vidimo tako, da peljejo navzgor oz. visijo navzdol in</vt:lpstr>
      <vt:lpstr>reverzibilne kocke, ki jih vidimo  tako, da sta dve kocki zgoraj in ena spodaj in obratno.</vt:lpstr>
      <vt:lpstr>Slikovna dvoumnost</vt:lpstr>
      <vt:lpstr>Rubinova vaza</vt:lpstr>
      <vt:lpstr>Mož z listjem na glavi ali zaljubljenca?</vt:lpstr>
      <vt:lpstr>  </vt:lpstr>
      <vt:lpstr>POSEBNA VRSTA ZAZNAVNE ILUZIJE – NEMOGOČI LIKI  Penrosov trikotnik</vt:lpstr>
      <vt:lpstr>M.C.Escher</vt:lpstr>
      <vt:lpstr>Nemogoče krožne stopnice</vt:lpstr>
      <vt:lpstr>Dvoumni nemogoči liki – zaradi dvoumnih robov lahko vidimo na dva načina, odvisno od tega, na kateri del risbe osredotočimo pogled</vt:lpstr>
      <vt:lpstr>Diapozitiv 18</vt:lpstr>
      <vt:lpstr>Diapozitiv 19</vt:lpstr>
      <vt:lpstr>Diapozitiv 20</vt:lpstr>
      <vt:lpstr>Geometrične zaznavne iluzije so univerzalni doživljaji, kar pomeni, da jih doživlja ob istih situacijah večina ljudi. Vzrok je v podobnosti izkušenj ter v značilnostih fiziološkega sistema človeka.</vt:lpstr>
      <vt:lpstr>Muller- Lyerjeva iluzija Črta puščice, ki je odprta navzven se nam zdi daljša, črta puščice, ki zaprta navznoter, pa se nam zdi krajša. Iluzija vztraja tudi potem, ko vemo, da sta črti obeh puščic enaki.</vt:lpstr>
      <vt:lpstr>Ponzova  iluzija</vt:lpstr>
      <vt:lpstr>Munsterbergova iluzija</vt:lpstr>
      <vt:lpstr>Vertikalno- horizontalna iluzija</vt:lpstr>
      <vt:lpstr>Zlomljen svinčnik v kozarcu?</vt:lpstr>
      <vt:lpstr>Iluzija lune</vt:lpstr>
      <vt:lpstr>Diapozitiv 28</vt:lpstr>
      <vt:lpstr>Diapozitiv 29</vt:lpstr>
      <vt:lpstr>Diapozitiv 30</vt:lpstr>
      <vt:lpstr>Barve so samo tri: bela, zelena in roza.</vt:lpstr>
      <vt:lpstr>Diapozitiv 32</vt:lpstr>
      <vt:lpstr>Diapozitiv 33</vt:lpstr>
      <vt:lpstr>OPART – UMETNIŠKA USMERITEV, KI IZKORIŠČA GEOM. OBLIKE IN UČINKE OPTIČNIH PREVAR</vt:lpstr>
      <vt:lpstr>Diapozitiv 35</vt:lpstr>
      <vt:lpstr>Diapozitiv 36</vt:lpstr>
      <vt:lpstr>Viktor Vasarely, Vega</vt:lpstr>
      <vt:lpstr>STEREOGRAMI so  3D slike, ki so “skrite” znotraj navadne, dvodimenzionalne slike.  </vt:lpstr>
      <vt:lpstr>Diapozitiv 39</vt:lpstr>
      <vt:lpstr>Diapozitiv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ZMOTNE ZAZNAVE: ZAZNAVNE ILUZIJE</dc:title>
  <dc:creator>Sonja</dc:creator>
  <cp:lastModifiedBy>User</cp:lastModifiedBy>
  <cp:revision>16</cp:revision>
  <dcterms:created xsi:type="dcterms:W3CDTF">2013-01-09T15:25:06Z</dcterms:created>
  <dcterms:modified xsi:type="dcterms:W3CDTF">2013-01-14T12:18:47Z</dcterms:modified>
</cp:coreProperties>
</file>